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62" r:id="rId2"/>
    <p:sldId id="305" r:id="rId3"/>
    <p:sldId id="263" r:id="rId4"/>
    <p:sldId id="316" r:id="rId5"/>
    <p:sldId id="264" r:id="rId6"/>
    <p:sldId id="278" r:id="rId7"/>
    <p:sldId id="277" r:id="rId8"/>
    <p:sldId id="279" r:id="rId9"/>
    <p:sldId id="270" r:id="rId10"/>
    <p:sldId id="266" r:id="rId11"/>
    <p:sldId id="280" r:id="rId12"/>
    <p:sldId id="281" r:id="rId13"/>
    <p:sldId id="282" r:id="rId14"/>
    <p:sldId id="283" r:id="rId15"/>
    <p:sldId id="284" r:id="rId16"/>
    <p:sldId id="272" r:id="rId17"/>
    <p:sldId id="303" r:id="rId18"/>
    <p:sldId id="304" r:id="rId19"/>
    <p:sldId id="285" r:id="rId20"/>
    <p:sldId id="287" r:id="rId21"/>
    <p:sldId id="286" r:id="rId22"/>
    <p:sldId id="288" r:id="rId23"/>
    <p:sldId id="321" r:id="rId24"/>
    <p:sldId id="289" r:id="rId25"/>
    <p:sldId id="290" r:id="rId26"/>
    <p:sldId id="291" r:id="rId27"/>
    <p:sldId id="295" r:id="rId28"/>
    <p:sldId id="296" r:id="rId29"/>
    <p:sldId id="300" r:id="rId30"/>
    <p:sldId id="322" r:id="rId31"/>
    <p:sldId id="273" r:id="rId32"/>
    <p:sldId id="292" r:id="rId33"/>
    <p:sldId id="293" r:id="rId34"/>
    <p:sldId id="294" r:id="rId35"/>
    <p:sldId id="297" r:id="rId36"/>
    <p:sldId id="308" r:id="rId37"/>
    <p:sldId id="299" r:id="rId38"/>
    <p:sldId id="301" r:id="rId39"/>
    <p:sldId id="309" r:id="rId40"/>
    <p:sldId id="302" r:id="rId41"/>
    <p:sldId id="310" r:id="rId42"/>
    <p:sldId id="311" r:id="rId43"/>
    <p:sldId id="312" r:id="rId44"/>
    <p:sldId id="314" r:id="rId45"/>
    <p:sldId id="315" r:id="rId46"/>
    <p:sldId id="317" r:id="rId47"/>
    <p:sldId id="318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F06400"/>
    <a:srgbClr val="101E3E"/>
    <a:srgbClr val="020294"/>
    <a:srgbClr val="E4D304"/>
    <a:srgbClr val="3F396D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39" autoAdjust="0"/>
    <p:restoredTop sz="94660"/>
  </p:normalViewPr>
  <p:slideViewPr>
    <p:cSldViewPr snapToGrid="0">
      <p:cViewPr varScale="1">
        <p:scale>
          <a:sx n="79" d="100"/>
          <a:sy n="79" d="100"/>
        </p:scale>
        <p:origin x="9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uku Raja Irfan Radarma" userId="cf428174-95ba-4576-8554-3a3b8ffa52b7" providerId="ADAL" clId="{3AAC124F-3676-4224-91C1-FE973BB34540}"/>
    <pc:docChg chg="delSld modSld">
      <pc:chgData name="Teuku Raja Irfan Radarma" userId="cf428174-95ba-4576-8554-3a3b8ffa52b7" providerId="ADAL" clId="{3AAC124F-3676-4224-91C1-FE973BB34540}" dt="2025-02-02T02:45:27.602" v="33" actId="20577"/>
      <pc:docMkLst>
        <pc:docMk/>
      </pc:docMkLst>
      <pc:sldChg chg="modSp mod">
        <pc:chgData name="Teuku Raja Irfan Radarma" userId="cf428174-95ba-4576-8554-3a3b8ffa52b7" providerId="ADAL" clId="{3AAC124F-3676-4224-91C1-FE973BB34540}" dt="2025-02-02T02:43:26.324" v="23" actId="20577"/>
        <pc:sldMkLst>
          <pc:docMk/>
          <pc:sldMk cId="27913583" sldId="305"/>
        </pc:sldMkLst>
        <pc:spChg chg="mod">
          <ac:chgData name="Teuku Raja Irfan Radarma" userId="cf428174-95ba-4576-8554-3a3b8ffa52b7" providerId="ADAL" clId="{3AAC124F-3676-4224-91C1-FE973BB34540}" dt="2025-02-02T02:43:26.324" v="23" actId="20577"/>
          <ac:spMkLst>
            <pc:docMk/>
            <pc:sldMk cId="27913583" sldId="305"/>
            <ac:spMk id="2" creationId="{C3C4DF88-E961-477D-A27A-1ED239B1421D}"/>
          </ac:spMkLst>
        </pc:spChg>
      </pc:sldChg>
      <pc:sldChg chg="modSp del mod">
        <pc:chgData name="Teuku Raja Irfan Radarma" userId="cf428174-95ba-4576-8554-3a3b8ffa52b7" providerId="ADAL" clId="{3AAC124F-3676-4224-91C1-FE973BB34540}" dt="2025-02-02T02:43:20.543" v="16" actId="47"/>
        <pc:sldMkLst>
          <pc:docMk/>
          <pc:sldMk cId="3235100249" sldId="306"/>
        </pc:sldMkLst>
        <pc:spChg chg="mod">
          <ac:chgData name="Teuku Raja Irfan Radarma" userId="cf428174-95ba-4576-8554-3a3b8ffa52b7" providerId="ADAL" clId="{3AAC124F-3676-4224-91C1-FE973BB34540}" dt="2025-02-02T02:43:05.562" v="14" actId="20577"/>
          <ac:spMkLst>
            <pc:docMk/>
            <pc:sldMk cId="3235100249" sldId="306"/>
            <ac:spMk id="2" creationId="{C3C4DF88-E961-477D-A27A-1ED239B1421D}"/>
          </ac:spMkLst>
        </pc:spChg>
        <pc:spChg chg="mod">
          <ac:chgData name="Teuku Raja Irfan Radarma" userId="cf428174-95ba-4576-8554-3a3b8ffa52b7" providerId="ADAL" clId="{3AAC124F-3676-4224-91C1-FE973BB34540}" dt="2025-02-02T02:43:17.893" v="15" actId="20577"/>
          <ac:spMkLst>
            <pc:docMk/>
            <pc:sldMk cId="3235100249" sldId="306"/>
            <ac:spMk id="3" creationId="{A8F9A5F3-61C6-4EDA-9B12-9682BA99F335}"/>
          </ac:spMkLst>
        </pc:spChg>
      </pc:sldChg>
      <pc:sldChg chg="modSp mod">
        <pc:chgData name="Teuku Raja Irfan Radarma" userId="cf428174-95ba-4576-8554-3a3b8ffa52b7" providerId="ADAL" clId="{3AAC124F-3676-4224-91C1-FE973BB34540}" dt="2025-02-02T02:45:27.602" v="33" actId="20577"/>
        <pc:sldMkLst>
          <pc:docMk/>
          <pc:sldMk cId="1396266325" sldId="308"/>
        </pc:sldMkLst>
        <pc:spChg chg="mod">
          <ac:chgData name="Teuku Raja Irfan Radarma" userId="cf428174-95ba-4576-8554-3a3b8ffa52b7" providerId="ADAL" clId="{3AAC124F-3676-4224-91C1-FE973BB34540}" dt="2025-02-02T02:45:27.602" v="33" actId="20577"/>
          <ac:spMkLst>
            <pc:docMk/>
            <pc:sldMk cId="1396266325" sldId="308"/>
            <ac:spMk id="2" creationId="{EF81D584-9CAB-4E41-8662-1523441DC03C}"/>
          </ac:spMkLst>
        </pc:spChg>
      </pc:sldChg>
      <pc:sldChg chg="del">
        <pc:chgData name="Teuku Raja Irfan Radarma" userId="cf428174-95ba-4576-8554-3a3b8ffa52b7" providerId="ADAL" clId="{3AAC124F-3676-4224-91C1-FE973BB34540}" dt="2025-02-02T02:42:49.008" v="0" actId="47"/>
        <pc:sldMkLst>
          <pc:docMk/>
          <pc:sldMk cId="57028291" sldId="32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D27162-3558-4B4E-8E4C-EB16495F4204}" type="doc">
      <dgm:prSet loTypeId="urn:microsoft.com/office/officeart/2005/8/layout/default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F54130C-31EE-47FB-ADDF-B1BE0A4BF1AD}">
      <dgm:prSet phldr="0"/>
      <dgm:spPr>
        <a:solidFill>
          <a:srgbClr val="F06400"/>
        </a:solidFill>
      </dgm:spPr>
      <dgm:t>
        <a:bodyPr/>
        <a:lstStyle/>
        <a:p>
          <a:pPr algn="l" rtl="0"/>
          <a:r>
            <a:rPr lang="en-US" dirty="0"/>
            <a:t>Teks (Header/Body)</a:t>
          </a:r>
          <a:endParaRPr lang="en-US" dirty="0">
            <a:latin typeface="Source Serif Pro Black"/>
          </a:endParaRPr>
        </a:p>
      </dgm:t>
    </dgm:pt>
    <dgm:pt modelId="{D81688C4-D5A0-4B48-A917-CB7B7C5E2303}" type="parTrans" cxnId="{D620BF8D-C69C-4F13-A351-769D93705277}">
      <dgm:prSet/>
      <dgm:spPr/>
      <dgm:t>
        <a:bodyPr/>
        <a:lstStyle/>
        <a:p>
          <a:endParaRPr lang="en-ID"/>
        </a:p>
      </dgm:t>
    </dgm:pt>
    <dgm:pt modelId="{023189DA-03A2-4FBC-B925-E6747309E9A4}" type="sibTrans" cxnId="{D620BF8D-C69C-4F13-A351-769D93705277}">
      <dgm:prSet/>
      <dgm:spPr/>
      <dgm:t>
        <a:bodyPr/>
        <a:lstStyle/>
        <a:p>
          <a:endParaRPr lang="en-ID"/>
        </a:p>
      </dgm:t>
    </dgm:pt>
    <dgm:pt modelId="{1EC7A3FD-DDEB-456D-AE35-A4EAFD25AAC5}">
      <dgm:prSet phldr="0"/>
      <dgm:spPr>
        <a:solidFill>
          <a:srgbClr val="F06400"/>
        </a:solidFill>
      </dgm:spPr>
      <dgm:t>
        <a:bodyPr/>
        <a:lstStyle/>
        <a:p>
          <a:pPr algn="l"/>
          <a:r>
            <a:rPr lang="en-US" dirty="0"/>
            <a:t>Display Data Tabular</a:t>
          </a:r>
        </a:p>
      </dgm:t>
    </dgm:pt>
    <dgm:pt modelId="{A5BB82A7-8483-4169-843C-9AB6F4F52B06}" type="parTrans" cxnId="{E9500F05-E2A1-489D-9D57-7077315FE14D}">
      <dgm:prSet/>
      <dgm:spPr/>
      <dgm:t>
        <a:bodyPr/>
        <a:lstStyle/>
        <a:p>
          <a:endParaRPr lang="en-ID"/>
        </a:p>
      </dgm:t>
    </dgm:pt>
    <dgm:pt modelId="{E5872D57-18A5-421E-BFF9-BD9F22E83F54}" type="sibTrans" cxnId="{E9500F05-E2A1-489D-9D57-7077315FE14D}">
      <dgm:prSet/>
      <dgm:spPr/>
      <dgm:t>
        <a:bodyPr/>
        <a:lstStyle/>
        <a:p>
          <a:endParaRPr lang="en-ID"/>
        </a:p>
      </dgm:t>
    </dgm:pt>
    <dgm:pt modelId="{6A402FFE-7F32-467D-9F35-AA386F6AC05F}">
      <dgm:prSet phldr="0"/>
      <dgm:spPr>
        <a:solidFill>
          <a:srgbClr val="F06400"/>
        </a:solidFill>
      </dgm:spPr>
      <dgm:t>
        <a:bodyPr/>
        <a:lstStyle/>
        <a:p>
          <a:pPr algn="l"/>
          <a:r>
            <a:rPr lang="en-US" err="1"/>
            <a:t>Komponen</a:t>
          </a:r>
          <a:r>
            <a:rPr lang="en-US"/>
            <a:t> Form</a:t>
          </a:r>
        </a:p>
      </dgm:t>
    </dgm:pt>
    <dgm:pt modelId="{E0EA727F-0C09-4C3D-BB88-6DDC17340EDF}" type="parTrans" cxnId="{6EB1FDB5-24D3-4409-A46E-C4734E03FC52}">
      <dgm:prSet/>
      <dgm:spPr/>
      <dgm:t>
        <a:bodyPr/>
        <a:lstStyle/>
        <a:p>
          <a:endParaRPr lang="en-ID"/>
        </a:p>
      </dgm:t>
    </dgm:pt>
    <dgm:pt modelId="{E71B6770-8119-4CCC-BA69-E84D0A048F59}" type="sibTrans" cxnId="{6EB1FDB5-24D3-4409-A46E-C4734E03FC52}">
      <dgm:prSet/>
      <dgm:spPr/>
      <dgm:t>
        <a:bodyPr/>
        <a:lstStyle/>
        <a:p>
          <a:endParaRPr lang="en-ID"/>
        </a:p>
      </dgm:t>
    </dgm:pt>
    <dgm:pt modelId="{60C5979E-8460-405A-9906-76165BE4BBAD}">
      <dgm:prSet phldr="0"/>
      <dgm:spPr>
        <a:solidFill>
          <a:srgbClr val="F06400"/>
        </a:solidFill>
      </dgm:spPr>
      <dgm:t>
        <a:bodyPr/>
        <a:lstStyle/>
        <a:p>
          <a:pPr algn="l"/>
          <a:r>
            <a:rPr lang="en-US"/>
            <a:t>Chart</a:t>
          </a:r>
        </a:p>
      </dgm:t>
    </dgm:pt>
    <dgm:pt modelId="{06963CAC-7E39-4AFD-8622-63F0FFEF825B}" type="parTrans" cxnId="{710FB3EB-4B61-4189-970A-F338220CE8E0}">
      <dgm:prSet/>
      <dgm:spPr/>
      <dgm:t>
        <a:bodyPr/>
        <a:lstStyle/>
        <a:p>
          <a:endParaRPr lang="en-ID"/>
        </a:p>
      </dgm:t>
    </dgm:pt>
    <dgm:pt modelId="{4FA3F900-53CF-4A6E-BAA1-306C78A09D36}" type="sibTrans" cxnId="{710FB3EB-4B61-4189-970A-F338220CE8E0}">
      <dgm:prSet/>
      <dgm:spPr/>
      <dgm:t>
        <a:bodyPr/>
        <a:lstStyle/>
        <a:p>
          <a:endParaRPr lang="en-ID"/>
        </a:p>
      </dgm:t>
    </dgm:pt>
    <dgm:pt modelId="{AA7D9F82-8197-4269-B887-11459F1BC8E7}">
      <dgm:prSet phldr="0"/>
      <dgm:spPr>
        <a:solidFill>
          <a:srgbClr val="F06400"/>
        </a:solidFill>
      </dgm:spPr>
      <dgm:t>
        <a:bodyPr/>
        <a:lstStyle/>
        <a:p>
          <a:pPr algn="l"/>
          <a:r>
            <a:rPr lang="en-US"/>
            <a:t>Other Components</a:t>
          </a:r>
        </a:p>
      </dgm:t>
    </dgm:pt>
    <dgm:pt modelId="{64716FE5-0A35-47C2-868E-C7BA82ACAA31}" type="parTrans" cxnId="{C37B417A-DF25-4616-B9B0-7D85EF7C76DF}">
      <dgm:prSet/>
      <dgm:spPr/>
      <dgm:t>
        <a:bodyPr/>
        <a:lstStyle/>
        <a:p>
          <a:endParaRPr lang="en-ID"/>
        </a:p>
      </dgm:t>
    </dgm:pt>
    <dgm:pt modelId="{3F61FCEF-CF90-493B-BDEE-BBEC3CA58C84}" type="sibTrans" cxnId="{C37B417A-DF25-4616-B9B0-7D85EF7C76DF}">
      <dgm:prSet/>
      <dgm:spPr/>
      <dgm:t>
        <a:bodyPr/>
        <a:lstStyle/>
        <a:p>
          <a:endParaRPr lang="en-ID"/>
        </a:p>
      </dgm:t>
    </dgm:pt>
    <dgm:pt modelId="{2F10E38E-982C-46FD-B0DB-7A7ACEA55E2A}">
      <dgm:prSet phldr="0"/>
      <dgm:spPr>
        <a:solidFill>
          <a:srgbClr val="F06400"/>
        </a:solidFill>
      </dgm:spPr>
      <dgm:t>
        <a:bodyPr/>
        <a:lstStyle/>
        <a:p>
          <a:pPr algn="l" rtl="0"/>
          <a:r>
            <a:rPr lang="en-US" dirty="0">
              <a:latin typeface="Source Serif Pro Black"/>
            </a:rPr>
            <a:t>Assets (Gambar)</a:t>
          </a:r>
        </a:p>
      </dgm:t>
    </dgm:pt>
    <dgm:pt modelId="{09A2E01E-4F69-4238-B0D5-3320B48F4CD3}" type="parTrans" cxnId="{CFACA42B-7EC9-4054-9F8B-0481FD5D9A51}">
      <dgm:prSet/>
      <dgm:spPr/>
      <dgm:t>
        <a:bodyPr/>
        <a:lstStyle/>
        <a:p>
          <a:endParaRPr lang="en-ID"/>
        </a:p>
      </dgm:t>
    </dgm:pt>
    <dgm:pt modelId="{67E9CC18-F767-4DA7-B7CF-BB04685A0E46}" type="sibTrans" cxnId="{CFACA42B-7EC9-4054-9F8B-0481FD5D9A51}">
      <dgm:prSet/>
      <dgm:spPr/>
      <dgm:t>
        <a:bodyPr/>
        <a:lstStyle/>
        <a:p>
          <a:endParaRPr lang="en-ID"/>
        </a:p>
      </dgm:t>
    </dgm:pt>
    <dgm:pt modelId="{3EADF43B-7AA0-49EB-967E-7ED9A8671249}" type="pres">
      <dgm:prSet presAssocID="{4CD27162-3558-4B4E-8E4C-EB16495F4204}" presName="diagram" presStyleCnt="0">
        <dgm:presLayoutVars>
          <dgm:dir/>
          <dgm:resizeHandles val="exact"/>
        </dgm:presLayoutVars>
      </dgm:prSet>
      <dgm:spPr/>
    </dgm:pt>
    <dgm:pt modelId="{EFC8D50A-9810-4055-B30D-C4D1772E3DA4}" type="pres">
      <dgm:prSet presAssocID="{4F54130C-31EE-47FB-ADDF-B1BE0A4BF1AD}" presName="node" presStyleLbl="node1" presStyleIdx="0" presStyleCnt="6">
        <dgm:presLayoutVars>
          <dgm:bulletEnabled val="1"/>
        </dgm:presLayoutVars>
      </dgm:prSet>
      <dgm:spPr/>
    </dgm:pt>
    <dgm:pt modelId="{10317A57-E49E-4F8C-A572-AF98D1FE4FF0}" type="pres">
      <dgm:prSet presAssocID="{023189DA-03A2-4FBC-B925-E6747309E9A4}" presName="sibTrans" presStyleCnt="0"/>
      <dgm:spPr/>
    </dgm:pt>
    <dgm:pt modelId="{98690E09-6FD9-4DF6-9E84-BF31F268FB96}" type="pres">
      <dgm:prSet presAssocID="{1EC7A3FD-DDEB-456D-AE35-A4EAFD25AAC5}" presName="node" presStyleLbl="node1" presStyleIdx="1" presStyleCnt="6">
        <dgm:presLayoutVars>
          <dgm:bulletEnabled val="1"/>
        </dgm:presLayoutVars>
      </dgm:prSet>
      <dgm:spPr/>
    </dgm:pt>
    <dgm:pt modelId="{D990216D-6286-4062-90D2-821E3718187C}" type="pres">
      <dgm:prSet presAssocID="{E5872D57-18A5-421E-BFF9-BD9F22E83F54}" presName="sibTrans" presStyleCnt="0"/>
      <dgm:spPr/>
    </dgm:pt>
    <dgm:pt modelId="{2349DA41-8CED-409E-BE0D-06D9DB18D9C7}" type="pres">
      <dgm:prSet presAssocID="{2F10E38E-982C-46FD-B0DB-7A7ACEA55E2A}" presName="node" presStyleLbl="node1" presStyleIdx="2" presStyleCnt="6">
        <dgm:presLayoutVars>
          <dgm:bulletEnabled val="1"/>
        </dgm:presLayoutVars>
      </dgm:prSet>
      <dgm:spPr/>
    </dgm:pt>
    <dgm:pt modelId="{FCCC1A9E-40CD-4748-BD7B-D786BF341F44}" type="pres">
      <dgm:prSet presAssocID="{67E9CC18-F767-4DA7-B7CF-BB04685A0E46}" presName="sibTrans" presStyleCnt="0"/>
      <dgm:spPr/>
    </dgm:pt>
    <dgm:pt modelId="{E80FF3E6-E751-4C09-876F-554887B6582C}" type="pres">
      <dgm:prSet presAssocID="{6A402FFE-7F32-467D-9F35-AA386F6AC05F}" presName="node" presStyleLbl="node1" presStyleIdx="3" presStyleCnt="6">
        <dgm:presLayoutVars>
          <dgm:bulletEnabled val="1"/>
        </dgm:presLayoutVars>
      </dgm:prSet>
      <dgm:spPr/>
    </dgm:pt>
    <dgm:pt modelId="{54365E8E-7F13-4041-ABF8-5CE3463E994A}" type="pres">
      <dgm:prSet presAssocID="{E71B6770-8119-4CCC-BA69-E84D0A048F59}" presName="sibTrans" presStyleCnt="0"/>
      <dgm:spPr/>
    </dgm:pt>
    <dgm:pt modelId="{73A90E1E-04B4-4A1B-AA19-B008AF6D4C78}" type="pres">
      <dgm:prSet presAssocID="{60C5979E-8460-405A-9906-76165BE4BBAD}" presName="node" presStyleLbl="node1" presStyleIdx="4" presStyleCnt="6">
        <dgm:presLayoutVars>
          <dgm:bulletEnabled val="1"/>
        </dgm:presLayoutVars>
      </dgm:prSet>
      <dgm:spPr/>
    </dgm:pt>
    <dgm:pt modelId="{4A3AF59E-758A-4753-9FAC-43D6E748DE86}" type="pres">
      <dgm:prSet presAssocID="{4FA3F900-53CF-4A6E-BAA1-306C78A09D36}" presName="sibTrans" presStyleCnt="0"/>
      <dgm:spPr/>
    </dgm:pt>
    <dgm:pt modelId="{4C961BA8-3612-420E-BE8E-48AD6D255E7C}" type="pres">
      <dgm:prSet presAssocID="{AA7D9F82-8197-4269-B887-11459F1BC8E7}" presName="node" presStyleLbl="node1" presStyleIdx="5" presStyleCnt="6">
        <dgm:presLayoutVars>
          <dgm:bulletEnabled val="1"/>
        </dgm:presLayoutVars>
      </dgm:prSet>
      <dgm:spPr/>
    </dgm:pt>
  </dgm:ptLst>
  <dgm:cxnLst>
    <dgm:cxn modelId="{E9500F05-E2A1-489D-9D57-7077315FE14D}" srcId="{4CD27162-3558-4B4E-8E4C-EB16495F4204}" destId="{1EC7A3FD-DDEB-456D-AE35-A4EAFD25AAC5}" srcOrd="1" destOrd="0" parTransId="{A5BB82A7-8483-4169-843C-9AB6F4F52B06}" sibTransId="{E5872D57-18A5-421E-BFF9-BD9F22E83F54}"/>
    <dgm:cxn modelId="{9A08B016-E631-4DEB-ABCC-D8D64C328278}" type="presOf" srcId="{6A402FFE-7F32-467D-9F35-AA386F6AC05F}" destId="{E80FF3E6-E751-4C09-876F-554887B6582C}" srcOrd="0" destOrd="0" presId="urn:microsoft.com/office/officeart/2005/8/layout/default"/>
    <dgm:cxn modelId="{D134201C-CE46-4E10-A760-FF32603FD925}" type="presOf" srcId="{2F10E38E-982C-46FD-B0DB-7A7ACEA55E2A}" destId="{2349DA41-8CED-409E-BE0D-06D9DB18D9C7}" srcOrd="0" destOrd="0" presId="urn:microsoft.com/office/officeart/2005/8/layout/default"/>
    <dgm:cxn modelId="{CFACA42B-7EC9-4054-9F8B-0481FD5D9A51}" srcId="{4CD27162-3558-4B4E-8E4C-EB16495F4204}" destId="{2F10E38E-982C-46FD-B0DB-7A7ACEA55E2A}" srcOrd="2" destOrd="0" parTransId="{09A2E01E-4F69-4238-B0D5-3320B48F4CD3}" sibTransId="{67E9CC18-F767-4DA7-B7CF-BB04685A0E46}"/>
    <dgm:cxn modelId="{62C58365-4E7F-45DD-B567-DADDAFA08C80}" type="presOf" srcId="{4F54130C-31EE-47FB-ADDF-B1BE0A4BF1AD}" destId="{EFC8D50A-9810-4055-B30D-C4D1772E3DA4}" srcOrd="0" destOrd="0" presId="urn:microsoft.com/office/officeart/2005/8/layout/default"/>
    <dgm:cxn modelId="{42BA7258-555E-4D89-A1A6-A1AF10A4423F}" type="presOf" srcId="{1EC7A3FD-DDEB-456D-AE35-A4EAFD25AAC5}" destId="{98690E09-6FD9-4DF6-9E84-BF31F268FB96}" srcOrd="0" destOrd="0" presId="urn:microsoft.com/office/officeart/2005/8/layout/default"/>
    <dgm:cxn modelId="{C37B417A-DF25-4616-B9B0-7D85EF7C76DF}" srcId="{4CD27162-3558-4B4E-8E4C-EB16495F4204}" destId="{AA7D9F82-8197-4269-B887-11459F1BC8E7}" srcOrd="5" destOrd="0" parTransId="{64716FE5-0A35-47C2-868E-C7BA82ACAA31}" sibTransId="{3F61FCEF-CF90-493B-BDEE-BBEC3CA58C84}"/>
    <dgm:cxn modelId="{C7C62080-08DC-4609-9A41-01A7A4DB41AD}" type="presOf" srcId="{4CD27162-3558-4B4E-8E4C-EB16495F4204}" destId="{3EADF43B-7AA0-49EB-967E-7ED9A8671249}" srcOrd="0" destOrd="0" presId="urn:microsoft.com/office/officeart/2005/8/layout/default"/>
    <dgm:cxn modelId="{D620BF8D-C69C-4F13-A351-769D93705277}" srcId="{4CD27162-3558-4B4E-8E4C-EB16495F4204}" destId="{4F54130C-31EE-47FB-ADDF-B1BE0A4BF1AD}" srcOrd="0" destOrd="0" parTransId="{D81688C4-D5A0-4B48-A917-CB7B7C5E2303}" sibTransId="{023189DA-03A2-4FBC-B925-E6747309E9A4}"/>
    <dgm:cxn modelId="{638E6DA2-5D81-4C14-81EC-AFFD421AC629}" type="presOf" srcId="{AA7D9F82-8197-4269-B887-11459F1BC8E7}" destId="{4C961BA8-3612-420E-BE8E-48AD6D255E7C}" srcOrd="0" destOrd="0" presId="urn:microsoft.com/office/officeart/2005/8/layout/default"/>
    <dgm:cxn modelId="{6EB1FDB5-24D3-4409-A46E-C4734E03FC52}" srcId="{4CD27162-3558-4B4E-8E4C-EB16495F4204}" destId="{6A402FFE-7F32-467D-9F35-AA386F6AC05F}" srcOrd="3" destOrd="0" parTransId="{E0EA727F-0C09-4C3D-BB88-6DDC17340EDF}" sibTransId="{E71B6770-8119-4CCC-BA69-E84D0A048F59}"/>
    <dgm:cxn modelId="{3B184FE6-11AC-49A9-BD9C-724669F692E3}" type="presOf" srcId="{60C5979E-8460-405A-9906-76165BE4BBAD}" destId="{73A90E1E-04B4-4A1B-AA19-B008AF6D4C78}" srcOrd="0" destOrd="0" presId="urn:microsoft.com/office/officeart/2005/8/layout/default"/>
    <dgm:cxn modelId="{710FB3EB-4B61-4189-970A-F338220CE8E0}" srcId="{4CD27162-3558-4B4E-8E4C-EB16495F4204}" destId="{60C5979E-8460-405A-9906-76165BE4BBAD}" srcOrd="4" destOrd="0" parTransId="{06963CAC-7E39-4AFD-8622-63F0FFEF825B}" sibTransId="{4FA3F900-53CF-4A6E-BAA1-306C78A09D36}"/>
    <dgm:cxn modelId="{D4BCB8E9-B10F-4517-BE57-11F80BBFAE5E}" type="presParOf" srcId="{3EADF43B-7AA0-49EB-967E-7ED9A8671249}" destId="{EFC8D50A-9810-4055-B30D-C4D1772E3DA4}" srcOrd="0" destOrd="0" presId="urn:microsoft.com/office/officeart/2005/8/layout/default"/>
    <dgm:cxn modelId="{D1E67093-C520-4F60-B30E-4BF416CB5F35}" type="presParOf" srcId="{3EADF43B-7AA0-49EB-967E-7ED9A8671249}" destId="{10317A57-E49E-4F8C-A572-AF98D1FE4FF0}" srcOrd="1" destOrd="0" presId="urn:microsoft.com/office/officeart/2005/8/layout/default"/>
    <dgm:cxn modelId="{13731BFB-0D4B-46F8-80A2-D37F1445E121}" type="presParOf" srcId="{3EADF43B-7AA0-49EB-967E-7ED9A8671249}" destId="{98690E09-6FD9-4DF6-9E84-BF31F268FB96}" srcOrd="2" destOrd="0" presId="urn:microsoft.com/office/officeart/2005/8/layout/default"/>
    <dgm:cxn modelId="{73785C73-2AF0-47ED-8F6A-4CBE39F62D95}" type="presParOf" srcId="{3EADF43B-7AA0-49EB-967E-7ED9A8671249}" destId="{D990216D-6286-4062-90D2-821E3718187C}" srcOrd="3" destOrd="0" presId="urn:microsoft.com/office/officeart/2005/8/layout/default"/>
    <dgm:cxn modelId="{60D747A9-CD9B-4899-9778-BD3A8CA80104}" type="presParOf" srcId="{3EADF43B-7AA0-49EB-967E-7ED9A8671249}" destId="{2349DA41-8CED-409E-BE0D-06D9DB18D9C7}" srcOrd="4" destOrd="0" presId="urn:microsoft.com/office/officeart/2005/8/layout/default"/>
    <dgm:cxn modelId="{E2AC377C-061B-4676-9CA8-5AFFD0A2FE56}" type="presParOf" srcId="{3EADF43B-7AA0-49EB-967E-7ED9A8671249}" destId="{FCCC1A9E-40CD-4748-BD7B-D786BF341F44}" srcOrd="5" destOrd="0" presId="urn:microsoft.com/office/officeart/2005/8/layout/default"/>
    <dgm:cxn modelId="{00D0342D-2F4D-488E-960B-0B8C70767E70}" type="presParOf" srcId="{3EADF43B-7AA0-49EB-967E-7ED9A8671249}" destId="{E80FF3E6-E751-4C09-876F-554887B6582C}" srcOrd="6" destOrd="0" presId="urn:microsoft.com/office/officeart/2005/8/layout/default"/>
    <dgm:cxn modelId="{4560EBD8-F54E-4649-8805-EEE64638FBEE}" type="presParOf" srcId="{3EADF43B-7AA0-49EB-967E-7ED9A8671249}" destId="{54365E8E-7F13-4041-ABF8-5CE3463E994A}" srcOrd="7" destOrd="0" presId="urn:microsoft.com/office/officeart/2005/8/layout/default"/>
    <dgm:cxn modelId="{D0805573-EE7B-487C-A633-756CD171F137}" type="presParOf" srcId="{3EADF43B-7AA0-49EB-967E-7ED9A8671249}" destId="{73A90E1E-04B4-4A1B-AA19-B008AF6D4C78}" srcOrd="8" destOrd="0" presId="urn:microsoft.com/office/officeart/2005/8/layout/default"/>
    <dgm:cxn modelId="{5AE72A75-78BB-439B-A36E-40274E981776}" type="presParOf" srcId="{3EADF43B-7AA0-49EB-967E-7ED9A8671249}" destId="{4A3AF59E-758A-4753-9FAC-43D6E748DE86}" srcOrd="9" destOrd="0" presId="urn:microsoft.com/office/officeart/2005/8/layout/default"/>
    <dgm:cxn modelId="{C3B83F3C-3FE3-4BA8-830B-3D81F9FF6D13}" type="presParOf" srcId="{3EADF43B-7AA0-49EB-967E-7ED9A8671249}" destId="{4C961BA8-3612-420E-BE8E-48AD6D255E7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C8D50A-9810-4055-B30D-C4D1772E3DA4}">
      <dsp:nvSpPr>
        <dsp:cNvPr id="0" name=""/>
        <dsp:cNvSpPr/>
      </dsp:nvSpPr>
      <dsp:spPr>
        <a:xfrm>
          <a:off x="188952" y="1663"/>
          <a:ext cx="3168029" cy="1900817"/>
        </a:xfrm>
        <a:prstGeom prst="rect">
          <a:avLst/>
        </a:prstGeom>
        <a:solidFill>
          <a:srgbClr val="F064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Teks (Header/Body)</a:t>
          </a:r>
          <a:endParaRPr lang="en-US" sz="3500" kern="1200" dirty="0">
            <a:latin typeface="Source Serif Pro Black"/>
          </a:endParaRPr>
        </a:p>
      </dsp:txBody>
      <dsp:txXfrm>
        <a:off x="188952" y="1663"/>
        <a:ext cx="3168029" cy="1900817"/>
      </dsp:txXfrm>
    </dsp:sp>
    <dsp:sp modelId="{98690E09-6FD9-4DF6-9E84-BF31F268FB96}">
      <dsp:nvSpPr>
        <dsp:cNvPr id="0" name=""/>
        <dsp:cNvSpPr/>
      </dsp:nvSpPr>
      <dsp:spPr>
        <a:xfrm>
          <a:off x="3673785" y="1663"/>
          <a:ext cx="3168029" cy="1900817"/>
        </a:xfrm>
        <a:prstGeom prst="rect">
          <a:avLst/>
        </a:prstGeom>
        <a:solidFill>
          <a:srgbClr val="F064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Display Data Tabular</a:t>
          </a:r>
        </a:p>
      </dsp:txBody>
      <dsp:txXfrm>
        <a:off x="3673785" y="1663"/>
        <a:ext cx="3168029" cy="1900817"/>
      </dsp:txXfrm>
    </dsp:sp>
    <dsp:sp modelId="{2349DA41-8CED-409E-BE0D-06D9DB18D9C7}">
      <dsp:nvSpPr>
        <dsp:cNvPr id="0" name=""/>
        <dsp:cNvSpPr/>
      </dsp:nvSpPr>
      <dsp:spPr>
        <a:xfrm>
          <a:off x="7158617" y="1663"/>
          <a:ext cx="3168029" cy="1900817"/>
        </a:xfrm>
        <a:prstGeom prst="rect">
          <a:avLst/>
        </a:prstGeom>
        <a:solidFill>
          <a:srgbClr val="F064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>
              <a:latin typeface="Source Serif Pro Black"/>
            </a:rPr>
            <a:t>Assets (Gambar)</a:t>
          </a:r>
        </a:p>
      </dsp:txBody>
      <dsp:txXfrm>
        <a:off x="7158617" y="1663"/>
        <a:ext cx="3168029" cy="1900817"/>
      </dsp:txXfrm>
    </dsp:sp>
    <dsp:sp modelId="{E80FF3E6-E751-4C09-876F-554887B6582C}">
      <dsp:nvSpPr>
        <dsp:cNvPr id="0" name=""/>
        <dsp:cNvSpPr/>
      </dsp:nvSpPr>
      <dsp:spPr>
        <a:xfrm>
          <a:off x="188952" y="2219283"/>
          <a:ext cx="3168029" cy="1900817"/>
        </a:xfrm>
        <a:prstGeom prst="rect">
          <a:avLst/>
        </a:prstGeom>
        <a:solidFill>
          <a:srgbClr val="F064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err="1"/>
            <a:t>Komponen</a:t>
          </a:r>
          <a:r>
            <a:rPr lang="en-US" sz="3500" kern="1200"/>
            <a:t> Form</a:t>
          </a:r>
        </a:p>
      </dsp:txBody>
      <dsp:txXfrm>
        <a:off x="188952" y="2219283"/>
        <a:ext cx="3168029" cy="1900817"/>
      </dsp:txXfrm>
    </dsp:sp>
    <dsp:sp modelId="{73A90E1E-04B4-4A1B-AA19-B008AF6D4C78}">
      <dsp:nvSpPr>
        <dsp:cNvPr id="0" name=""/>
        <dsp:cNvSpPr/>
      </dsp:nvSpPr>
      <dsp:spPr>
        <a:xfrm>
          <a:off x="3673785" y="2219283"/>
          <a:ext cx="3168029" cy="1900817"/>
        </a:xfrm>
        <a:prstGeom prst="rect">
          <a:avLst/>
        </a:prstGeom>
        <a:solidFill>
          <a:srgbClr val="F064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Chart</a:t>
          </a:r>
        </a:p>
      </dsp:txBody>
      <dsp:txXfrm>
        <a:off x="3673785" y="2219283"/>
        <a:ext cx="3168029" cy="1900817"/>
      </dsp:txXfrm>
    </dsp:sp>
    <dsp:sp modelId="{4C961BA8-3612-420E-BE8E-48AD6D255E7C}">
      <dsp:nvSpPr>
        <dsp:cNvPr id="0" name=""/>
        <dsp:cNvSpPr/>
      </dsp:nvSpPr>
      <dsp:spPr>
        <a:xfrm>
          <a:off x="7158617" y="2219283"/>
          <a:ext cx="3168029" cy="1900817"/>
        </a:xfrm>
        <a:prstGeom prst="rect">
          <a:avLst/>
        </a:prstGeom>
        <a:solidFill>
          <a:srgbClr val="F064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Other Components</a:t>
          </a:r>
        </a:p>
      </dsp:txBody>
      <dsp:txXfrm>
        <a:off x="7158617" y="2219283"/>
        <a:ext cx="3168029" cy="19008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B011F-D7B6-4AA5-96DB-211285231097}" type="datetimeFigureOut">
              <a:rPr lang="en-US" smtClean="0"/>
              <a:t>2/2/2025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C40E93-FF8B-448D-BBEA-F69485674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219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B156A4-E5DC-BD9E-0277-60026C66B37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81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err="1"/>
              <a:t>gambar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CE7D8F-8D59-78B8-97D8-AA1D3D293B00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06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Black and white 3D wave design">
            <a:extLst>
              <a:ext uri="{FF2B5EF4-FFF2-40B4-BE49-F238E27FC236}">
                <a16:creationId xmlns:a16="http://schemas.microsoft.com/office/drawing/2014/main" id="{A355B9C9-62AF-74CB-DD64-6E68C347AA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2" b="18638"/>
          <a:stretch/>
        </p:blipFill>
        <p:spPr>
          <a:xfrm>
            <a:off x="0" y="3428999"/>
            <a:ext cx="121920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8DAEF-925F-5505-B516-1E35B4B57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375" y="3429000"/>
            <a:ext cx="9144000" cy="971551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168B28-1F01-2FE5-5F22-7A39033B9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75" y="4400551"/>
            <a:ext cx="9144000" cy="1586467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101E3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60B2D-CEA2-41AE-A645-252274BF3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C5E43-CB27-49BC-9DB7-94D08E11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58E01D-DC36-7F62-6787-C7D44BBAE6BF}"/>
              </a:ext>
            </a:extLst>
          </p:cNvPr>
          <p:cNvSpPr/>
          <p:nvPr userDrawn="1"/>
        </p:nvSpPr>
        <p:spPr>
          <a:xfrm>
            <a:off x="0" y="3181351"/>
            <a:ext cx="12192000" cy="247649"/>
          </a:xfrm>
          <a:prstGeom prst="rect">
            <a:avLst/>
          </a:prstGeom>
          <a:solidFill>
            <a:srgbClr val="101E3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968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F4E34C-3DBB-E858-47C3-68A12A3B4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EAC0A-8994-E667-28A8-BC08BB60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9ED37-C602-70E8-A682-FF5465E27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4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477C2-2768-98B0-D674-F152E5CF8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5BF90-F561-63B7-96CC-31B426784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228BE-E891-B74B-F5EF-3894938C5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967D9-385F-34B4-C1A5-643B078A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2162B-4D97-B1C3-1432-88BFDEF81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B6EB3-DD1D-8098-2466-15E2FBB6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4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1925-552C-C9C0-0DE6-8B703D98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CC4691-06F7-2B6D-3ACF-957758B43E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9DB517-F705-71BB-6D17-355C2DE10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9A284-8754-89F8-CE20-4D91029C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10707-1F15-0831-432A-9385D550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C669E-DDDA-5194-C3B2-3EF6414B4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17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0884-9102-FB05-B313-0DB1F3D8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DF3D2F-3ED5-D4AE-F6F9-096047845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4E0E-2FA3-4E5B-3DDD-2C48307DA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BDE46-39C9-F262-C10D-C350FA96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D60A4-66C4-73A3-7158-2EA17C62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36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45FAA-2D37-9057-31D6-C08017EE92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450B0-FC44-1EA2-4C6E-8D9B1D53D3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3412B-7ECC-ACC1-4E68-267CC18E1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86721-00AB-0CC7-EF5F-03EE3AE5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6E0BF-8927-53D7-5A80-AF7FAEC34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52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lose up of a person's eye">
            <a:extLst>
              <a:ext uri="{FF2B5EF4-FFF2-40B4-BE49-F238E27FC236}">
                <a16:creationId xmlns:a16="http://schemas.microsoft.com/office/drawing/2014/main" id="{7097E4FB-807E-8E70-4956-74A7B808D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CB613F-A1B4-D3C7-25DC-8D05E3B7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D33C7-84C4-AE72-483B-24AB2536C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AD0E7-98AD-8F4A-8F09-61E3DF39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0453B-D8CA-A3F8-13B2-F7A61DF82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A7DC0A-71C4-5E52-9E70-C5B7695D5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985760" cy="38645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6101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F06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0"/>
            <a:ext cx="12192000" cy="685805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074" y="1084469"/>
            <a:ext cx="5800725" cy="467723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73B85BB-CF98-A57C-3915-986D51559C89}"/>
              </a:ext>
            </a:extLst>
          </p:cNvPr>
          <p:cNvSpPr/>
          <p:nvPr userDrawn="1"/>
        </p:nvSpPr>
        <p:spPr>
          <a:xfrm>
            <a:off x="791497" y="1084469"/>
            <a:ext cx="4259363" cy="4259363"/>
          </a:xfrm>
          <a:prstGeom prst="ellipse">
            <a:avLst/>
          </a:prstGeom>
          <a:solidFill>
            <a:srgbClr val="101E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Britannic Bold" panose="020B09030607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24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43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03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E75-7FE4-6D39-F18B-B1386AA76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147"/>
            <a:ext cx="10515600" cy="89570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821"/>
            <a:ext cx="10515600" cy="5054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1A638-2012-C8F7-B6C4-19C8D7A24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1C4515-3840-A960-FE52-B3F6DE635CB7}"/>
              </a:ext>
            </a:extLst>
          </p:cNvPr>
          <p:cNvSpPr/>
          <p:nvPr userDrawn="1"/>
        </p:nvSpPr>
        <p:spPr>
          <a:xfrm>
            <a:off x="838200" y="6181930"/>
            <a:ext cx="10515600" cy="90795"/>
          </a:xfrm>
          <a:prstGeom prst="rect">
            <a:avLst/>
          </a:prstGeom>
          <a:solidFill>
            <a:srgbClr val="F06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3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n abstract circuit line pattern">
            <a:extLst>
              <a:ext uri="{FF2B5EF4-FFF2-40B4-BE49-F238E27FC236}">
                <a16:creationId xmlns:a16="http://schemas.microsoft.com/office/drawing/2014/main" id="{2E3B5FA6-2D9D-F25E-D8E6-3606BD33D9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0" r="13390"/>
          <a:stretch/>
        </p:blipFill>
        <p:spPr>
          <a:xfrm>
            <a:off x="4673600" y="12383"/>
            <a:ext cx="7530044" cy="6858000"/>
          </a:xfrm>
          <a:prstGeom prst="rect">
            <a:avLst/>
          </a:prstGeom>
        </p:spPr>
      </p:pic>
      <p:sp>
        <p:nvSpPr>
          <p:cNvPr id="9" name="Rectangle: Top Corners One Rounded and One Snipped 8">
            <a:extLst>
              <a:ext uri="{FF2B5EF4-FFF2-40B4-BE49-F238E27FC236}">
                <a16:creationId xmlns:a16="http://schemas.microsoft.com/office/drawing/2014/main" id="{FC9CD173-9628-4C1C-B2C0-F3C9483E2467}"/>
              </a:ext>
            </a:extLst>
          </p:cNvPr>
          <p:cNvSpPr/>
          <p:nvPr userDrawn="1"/>
        </p:nvSpPr>
        <p:spPr>
          <a:xfrm rot="5400000">
            <a:off x="647700" y="-647700"/>
            <a:ext cx="6858000" cy="8153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101E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4424C-1456-7F97-A7D5-3DFD9B8CD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881"/>
            <a:ext cx="620268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E1FD0-24D3-2D6F-5433-75B6F1C96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620268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E4D30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53B8-72CD-0A6A-3B80-9F5393F6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71FB3-C06E-7810-07B1-3767D5B9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527D52-8D29-D3D2-5F30-3F229C472DEE}"/>
              </a:ext>
            </a:extLst>
          </p:cNvPr>
          <p:cNvCxnSpPr>
            <a:endCxn id="9" idx="3"/>
          </p:cNvCxnSpPr>
          <p:nvPr userDrawn="1"/>
        </p:nvCxnSpPr>
        <p:spPr>
          <a:xfrm>
            <a:off x="8153400" y="0"/>
            <a:ext cx="0" cy="3429000"/>
          </a:xfrm>
          <a:prstGeom prst="line">
            <a:avLst/>
          </a:prstGeom>
          <a:ln w="57150">
            <a:solidFill>
              <a:srgbClr val="F0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B7E5C7-ECC4-BCC4-E23E-CB22CCFC232D}"/>
              </a:ext>
            </a:extLst>
          </p:cNvPr>
          <p:cNvCxnSpPr>
            <a:cxnSpLocks/>
            <a:stCxn id="9" idx="3"/>
          </p:cNvCxnSpPr>
          <p:nvPr userDrawn="1"/>
        </p:nvCxnSpPr>
        <p:spPr>
          <a:xfrm flipH="1">
            <a:off x="4736592" y="3429000"/>
            <a:ext cx="3416808" cy="3429000"/>
          </a:xfrm>
          <a:prstGeom prst="line">
            <a:avLst/>
          </a:prstGeom>
          <a:ln w="57150">
            <a:solidFill>
              <a:srgbClr val="F064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023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339DA-2C22-495A-2050-6632D4241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6BE6-213D-EF68-7FCB-613DB5BCFF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32821-2212-FFB9-8249-88BDBE3D9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76F88-C5C8-264D-104C-A8C264A8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D97FB-8025-8A85-C4AA-B9128331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09E2AB-897E-B2A9-EB39-1CFF362F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2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5" descr="Black and white 3D wave design">
            <a:extLst>
              <a:ext uri="{FF2B5EF4-FFF2-40B4-BE49-F238E27FC236}">
                <a16:creationId xmlns:a16="http://schemas.microsoft.com/office/drawing/2014/main" id="{7E189709-2B81-101F-AB9F-CDAD6BD8B7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35C8E8-9072-00B3-DC2C-DED0F64C7115}"/>
              </a:ext>
            </a:extLst>
          </p:cNvPr>
          <p:cNvCxnSpPr/>
          <p:nvPr userDrawn="1"/>
        </p:nvCxnSpPr>
        <p:spPr>
          <a:xfrm>
            <a:off x="944879" y="1746846"/>
            <a:ext cx="1612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1110DE0-946B-0109-CC61-EBD9C39CF3BE}"/>
              </a:ext>
            </a:extLst>
          </p:cNvPr>
          <p:cNvCxnSpPr/>
          <p:nvPr userDrawn="1"/>
        </p:nvCxnSpPr>
        <p:spPr>
          <a:xfrm>
            <a:off x="2557785" y="1746846"/>
            <a:ext cx="154939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56DDDC2-C83D-1B90-5043-741245CC033D}"/>
              </a:ext>
            </a:extLst>
          </p:cNvPr>
          <p:cNvCxnSpPr/>
          <p:nvPr userDrawn="1"/>
        </p:nvCxnSpPr>
        <p:spPr>
          <a:xfrm>
            <a:off x="4107183" y="1746846"/>
            <a:ext cx="14909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5A90DC0-10FD-D800-1513-9F773131F8F2}"/>
              </a:ext>
            </a:extLst>
          </p:cNvPr>
          <p:cNvCxnSpPr/>
          <p:nvPr userDrawn="1"/>
        </p:nvCxnSpPr>
        <p:spPr>
          <a:xfrm>
            <a:off x="944879" y="2969262"/>
            <a:ext cx="1612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7AACD5-8D34-B4F1-E93A-DCA42B41E574}"/>
              </a:ext>
            </a:extLst>
          </p:cNvPr>
          <p:cNvCxnSpPr/>
          <p:nvPr userDrawn="1"/>
        </p:nvCxnSpPr>
        <p:spPr>
          <a:xfrm>
            <a:off x="2557785" y="2969262"/>
            <a:ext cx="154939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E04761B-1DC5-BF78-3A84-9E14638479A7}"/>
              </a:ext>
            </a:extLst>
          </p:cNvPr>
          <p:cNvCxnSpPr/>
          <p:nvPr userDrawn="1"/>
        </p:nvCxnSpPr>
        <p:spPr>
          <a:xfrm>
            <a:off x="4107183" y="2969262"/>
            <a:ext cx="14909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4D8865B-9765-753B-48D3-ADB18E01F6E4}"/>
              </a:ext>
            </a:extLst>
          </p:cNvPr>
          <p:cNvCxnSpPr/>
          <p:nvPr userDrawn="1"/>
        </p:nvCxnSpPr>
        <p:spPr>
          <a:xfrm>
            <a:off x="944879" y="4182676"/>
            <a:ext cx="1612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1AA724D-51A2-7545-D2C6-270C52F21990}"/>
              </a:ext>
            </a:extLst>
          </p:cNvPr>
          <p:cNvCxnSpPr/>
          <p:nvPr userDrawn="1"/>
        </p:nvCxnSpPr>
        <p:spPr>
          <a:xfrm>
            <a:off x="2557785" y="4182676"/>
            <a:ext cx="154939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0BCC172-1066-30EB-C2DD-D759107C7994}"/>
              </a:ext>
            </a:extLst>
          </p:cNvPr>
          <p:cNvCxnSpPr/>
          <p:nvPr userDrawn="1"/>
        </p:nvCxnSpPr>
        <p:spPr>
          <a:xfrm>
            <a:off x="4107183" y="4182676"/>
            <a:ext cx="14909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A18DDF3-20FD-85A7-8F96-425439DE636F}"/>
              </a:ext>
            </a:extLst>
          </p:cNvPr>
          <p:cNvCxnSpPr/>
          <p:nvPr userDrawn="1"/>
        </p:nvCxnSpPr>
        <p:spPr>
          <a:xfrm>
            <a:off x="944879" y="5399785"/>
            <a:ext cx="1612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DB0FE05-418A-3D24-A407-0D50B64D9BCE}"/>
              </a:ext>
            </a:extLst>
          </p:cNvPr>
          <p:cNvCxnSpPr/>
          <p:nvPr userDrawn="1"/>
        </p:nvCxnSpPr>
        <p:spPr>
          <a:xfrm>
            <a:off x="2557785" y="5399785"/>
            <a:ext cx="154939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1A5804E-88A2-E4B9-6824-E32792846DC6}"/>
              </a:ext>
            </a:extLst>
          </p:cNvPr>
          <p:cNvCxnSpPr/>
          <p:nvPr userDrawn="1"/>
        </p:nvCxnSpPr>
        <p:spPr>
          <a:xfrm>
            <a:off x="4107183" y="5399785"/>
            <a:ext cx="14909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CC7D32-C7C6-3243-7DF4-BF36D8FEFD5F}"/>
              </a:ext>
            </a:extLst>
          </p:cNvPr>
          <p:cNvCxnSpPr>
            <a:cxnSpLocks/>
          </p:cNvCxnSpPr>
          <p:nvPr userDrawn="1"/>
        </p:nvCxnSpPr>
        <p:spPr>
          <a:xfrm>
            <a:off x="5582341" y="4218237"/>
            <a:ext cx="0" cy="118154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1907309-BCF5-445D-F2B8-119B1BE6BAE1}"/>
              </a:ext>
            </a:extLst>
          </p:cNvPr>
          <p:cNvCxnSpPr>
            <a:cxnSpLocks/>
          </p:cNvCxnSpPr>
          <p:nvPr userDrawn="1"/>
        </p:nvCxnSpPr>
        <p:spPr>
          <a:xfrm>
            <a:off x="944880" y="2969262"/>
            <a:ext cx="0" cy="118154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BC7E75-7FE4-6D39-F18B-B1386AA76C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880" y="528480"/>
            <a:ext cx="482092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 err="1"/>
              <a:t>Kemampuan</a:t>
            </a:r>
            <a:r>
              <a:rPr lang="en-US" dirty="0"/>
              <a:t> Akhir </a:t>
            </a:r>
            <a:r>
              <a:rPr lang="en-US" dirty="0" err="1"/>
              <a:t>Tiap</a:t>
            </a:r>
            <a:r>
              <a:rPr lang="en-US" dirty="0"/>
              <a:t> </a:t>
            </a:r>
            <a:r>
              <a:rPr lang="en-US" dirty="0" err="1"/>
              <a:t>Tahapan</a:t>
            </a:r>
            <a:r>
              <a:rPr lang="en-US" dirty="0"/>
              <a:t> </a:t>
            </a:r>
            <a:r>
              <a:rPr lang="en-US" dirty="0" err="1"/>
              <a:t>Belajar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2880" y="1854043"/>
            <a:ext cx="4820920" cy="4183063"/>
          </a:xfrm>
        </p:spPr>
        <p:txBody>
          <a:bodyPr>
            <a:noAutofit/>
          </a:bodyPr>
          <a:lstStyle>
            <a:lvl1pPr marL="233363" indent="-233363">
              <a:spcBef>
                <a:spcPts val="400"/>
              </a:spcBef>
              <a:buFont typeface="+mj-lt"/>
              <a:buAutoNum type="alphaUcPeriod"/>
              <a:defRPr sz="1200" b="0"/>
            </a:lvl1pPr>
          </a:lstStyle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peranan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TI dan SI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organisasi</a:t>
            </a:r>
            <a:endParaRPr lang="en-US" dirty="0"/>
          </a:p>
          <a:p>
            <a:pPr lvl="0"/>
            <a:r>
              <a:rPr lang="en-US" dirty="0" err="1"/>
              <a:t>Menerapkan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dan </a:t>
            </a:r>
            <a:r>
              <a:rPr lang="en-US" dirty="0" err="1"/>
              <a:t>pemanfaatan</a:t>
            </a:r>
            <a:r>
              <a:rPr lang="en-US" dirty="0"/>
              <a:t> internet, </a:t>
            </a:r>
            <a:r>
              <a:rPr lang="en-US" dirty="0" err="1"/>
              <a:t>keamanan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, dan </a:t>
            </a:r>
            <a:r>
              <a:rPr lang="en-US" dirty="0" err="1"/>
              <a:t>etika</a:t>
            </a:r>
            <a:r>
              <a:rPr lang="en-US" dirty="0"/>
              <a:t> </a:t>
            </a:r>
            <a:r>
              <a:rPr lang="en-US" dirty="0" err="1"/>
              <a:t>pemanfaatan</a:t>
            </a:r>
            <a:r>
              <a:rPr lang="en-US" dirty="0"/>
              <a:t> TIK</a:t>
            </a:r>
          </a:p>
          <a:p>
            <a:pPr lvl="0"/>
            <a:r>
              <a:rPr lang="en-US" dirty="0" err="1"/>
              <a:t>Menjelaskan</a:t>
            </a:r>
            <a:r>
              <a:rPr lang="en-US" dirty="0"/>
              <a:t> arsitektur </a:t>
            </a:r>
            <a:r>
              <a:rPr lang="en-US" dirty="0" err="1"/>
              <a:t>dasar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keras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dan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lunak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produktivitas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bekerja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dan </a:t>
            </a:r>
            <a:r>
              <a:rPr lang="en-US" dirty="0" err="1"/>
              <a:t>telekomunikasi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basis data dan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DBMS </a:t>
            </a:r>
            <a:r>
              <a:rPr lang="en-US" dirty="0" err="1"/>
              <a:t>sederhana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basis data dan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DBMS </a:t>
            </a:r>
            <a:r>
              <a:rPr lang="en-US" dirty="0" err="1"/>
              <a:t>sederhana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visualisasi</a:t>
            </a:r>
            <a:r>
              <a:rPr lang="en-US" dirty="0"/>
              <a:t> data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penyajian</a:t>
            </a:r>
            <a:r>
              <a:rPr lang="en-US" dirty="0"/>
              <a:t> dan </a:t>
            </a:r>
            <a:r>
              <a:rPr lang="en-US" dirty="0" err="1"/>
              <a:t>memvisualisasikan</a:t>
            </a:r>
            <a:r>
              <a:rPr lang="en-US" dirty="0"/>
              <a:t> data dengan </a:t>
            </a:r>
            <a:r>
              <a:rPr lang="en-US" dirty="0" err="1"/>
              <a:t>aplikasi</a:t>
            </a:r>
            <a:r>
              <a:rPr lang="en-US" dirty="0"/>
              <a:t> spreadsheet atau </a:t>
            </a:r>
            <a:r>
              <a:rPr lang="en-US" dirty="0" err="1"/>
              <a:t>aplikasi</a:t>
            </a:r>
            <a:r>
              <a:rPr lang="en-US" dirty="0"/>
              <a:t> yang terkait</a:t>
            </a:r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Big Data, Data Mining, Machine Learning dan AI (Artificial </a:t>
            </a:r>
            <a:r>
              <a:rPr lang="en-US" dirty="0" err="1"/>
              <a:t>Intelegent</a:t>
            </a:r>
            <a:r>
              <a:rPr lang="en-US" dirty="0"/>
              <a:t>) dan </a:t>
            </a:r>
            <a:r>
              <a:rPr lang="en-US" dirty="0" err="1"/>
              <a:t>perkembangan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terbaru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pemanfaatannya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institusi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public</a:t>
            </a:r>
          </a:p>
          <a:p>
            <a:pPr lvl="0"/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data mining </a:t>
            </a:r>
            <a:r>
              <a:rPr lang="en-US" dirty="0" err="1"/>
              <a:t>sederhana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Orange Data Mining</a:t>
            </a:r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</a:t>
            </a:r>
            <a:r>
              <a:rPr lang="en-US" dirty="0" err="1"/>
              <a:t>pemrograman</a:t>
            </a:r>
            <a:r>
              <a:rPr lang="en-US" dirty="0"/>
              <a:t> dan </a:t>
            </a:r>
            <a:r>
              <a:rPr lang="en-US" dirty="0" err="1"/>
              <a:t>mengaplikasikan</a:t>
            </a:r>
            <a:r>
              <a:rPr lang="en-US" dirty="0"/>
              <a:t> </a:t>
            </a:r>
            <a:r>
              <a:rPr lang="en-US" dirty="0" err="1"/>
              <a:t>dasar-dasar</a:t>
            </a:r>
            <a:r>
              <a:rPr lang="en-US" dirty="0"/>
              <a:t> </a:t>
            </a:r>
            <a:r>
              <a:rPr lang="en-US" dirty="0" err="1"/>
              <a:t>pemrograman</a:t>
            </a:r>
            <a:endParaRPr lang="en-US" dirty="0"/>
          </a:p>
          <a:p>
            <a:pPr lvl="0"/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perkantoran</a:t>
            </a:r>
            <a:r>
              <a:rPr lang="en-US" dirty="0"/>
              <a:t> (Microsoft Office dan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Akuntansi</a:t>
            </a:r>
            <a:r>
              <a:rPr lang="en-US" dirty="0"/>
              <a:t> </a:t>
            </a:r>
            <a:r>
              <a:rPr lang="en-US" dirty="0" err="1"/>
              <a:t>sederhana</a:t>
            </a:r>
            <a:r>
              <a:rPr lang="en-US" dirty="0"/>
              <a:t>)</a:t>
            </a:r>
          </a:p>
          <a:p>
            <a:pPr lvl="0"/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168274"/>
            <a:ext cx="492759" cy="492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4F962B7-C301-4B4C-48EA-2F8B210B1A5F}"/>
              </a:ext>
            </a:extLst>
          </p:cNvPr>
          <p:cNvCxnSpPr>
            <a:cxnSpLocks/>
          </p:cNvCxnSpPr>
          <p:nvPr userDrawn="1"/>
        </p:nvCxnSpPr>
        <p:spPr>
          <a:xfrm>
            <a:off x="5598160" y="1746846"/>
            <a:ext cx="0" cy="118154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686490C-02CB-50CE-B214-35A616AD3CEC}"/>
              </a:ext>
            </a:extLst>
          </p:cNvPr>
          <p:cNvSpPr/>
          <p:nvPr userDrawn="1"/>
        </p:nvSpPr>
        <p:spPr>
          <a:xfrm>
            <a:off x="736598" y="1538565"/>
            <a:ext cx="416562" cy="416562"/>
          </a:xfrm>
          <a:prstGeom prst="ellipse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8E7B708-F83C-7EC7-B5AB-A38B7F8D781C}"/>
              </a:ext>
            </a:extLst>
          </p:cNvPr>
          <p:cNvSpPr/>
          <p:nvPr userDrawn="1"/>
        </p:nvSpPr>
        <p:spPr>
          <a:xfrm>
            <a:off x="2349504" y="153856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CA05F37-39C4-C373-C6E3-FCC40B7E86B3}"/>
              </a:ext>
            </a:extLst>
          </p:cNvPr>
          <p:cNvSpPr/>
          <p:nvPr userDrawn="1"/>
        </p:nvSpPr>
        <p:spPr>
          <a:xfrm>
            <a:off x="3898902" y="153856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3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C304C43-D06E-5E99-6C9B-C7A606146842}"/>
              </a:ext>
            </a:extLst>
          </p:cNvPr>
          <p:cNvSpPr/>
          <p:nvPr userDrawn="1"/>
        </p:nvSpPr>
        <p:spPr>
          <a:xfrm>
            <a:off x="5389879" y="153856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4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9D0D4E0-5F9A-32FA-67E7-4D53B319C1A5}"/>
              </a:ext>
            </a:extLst>
          </p:cNvPr>
          <p:cNvSpPr/>
          <p:nvPr userDrawn="1"/>
        </p:nvSpPr>
        <p:spPr>
          <a:xfrm>
            <a:off x="736598" y="2760982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20727F1-63F4-C527-75FE-290B1A55CE30}"/>
              </a:ext>
            </a:extLst>
          </p:cNvPr>
          <p:cNvSpPr/>
          <p:nvPr userDrawn="1"/>
        </p:nvSpPr>
        <p:spPr>
          <a:xfrm>
            <a:off x="2349504" y="2760982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7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230FD40-9F68-8220-CD69-D756D523CB65}"/>
              </a:ext>
            </a:extLst>
          </p:cNvPr>
          <p:cNvSpPr/>
          <p:nvPr userDrawn="1"/>
        </p:nvSpPr>
        <p:spPr>
          <a:xfrm>
            <a:off x="3898902" y="2760982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6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DF88D4A-6B16-961E-AA2E-0D85FF8C2E75}"/>
              </a:ext>
            </a:extLst>
          </p:cNvPr>
          <p:cNvSpPr/>
          <p:nvPr userDrawn="1"/>
        </p:nvSpPr>
        <p:spPr>
          <a:xfrm>
            <a:off x="5389879" y="2760982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5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F055719-A7F2-8E6B-B82D-6B09EE7179FA}"/>
              </a:ext>
            </a:extLst>
          </p:cNvPr>
          <p:cNvSpPr/>
          <p:nvPr userDrawn="1"/>
        </p:nvSpPr>
        <p:spPr>
          <a:xfrm>
            <a:off x="736598" y="397439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9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6671108-DEB8-CC14-0EF3-2B5A7F0D1099}"/>
              </a:ext>
            </a:extLst>
          </p:cNvPr>
          <p:cNvSpPr/>
          <p:nvPr userDrawn="1"/>
        </p:nvSpPr>
        <p:spPr>
          <a:xfrm>
            <a:off x="2349504" y="397439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10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00A9028-25C8-0179-47A3-9C1DF27E8B7F}"/>
              </a:ext>
            </a:extLst>
          </p:cNvPr>
          <p:cNvSpPr/>
          <p:nvPr userDrawn="1"/>
        </p:nvSpPr>
        <p:spPr>
          <a:xfrm>
            <a:off x="3898902" y="397439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FA4EE290-024B-FBD6-9244-1269064068A4}"/>
              </a:ext>
            </a:extLst>
          </p:cNvPr>
          <p:cNvSpPr/>
          <p:nvPr userDrawn="1"/>
        </p:nvSpPr>
        <p:spPr>
          <a:xfrm>
            <a:off x="5389879" y="397439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B67A57D-5123-C5F9-38A6-725449FAFB3B}"/>
              </a:ext>
            </a:extLst>
          </p:cNvPr>
          <p:cNvSpPr/>
          <p:nvPr userDrawn="1"/>
        </p:nvSpPr>
        <p:spPr>
          <a:xfrm>
            <a:off x="736598" y="5191504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16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C22E052-7F14-1A8B-80A3-AD2B1237DD0D}"/>
              </a:ext>
            </a:extLst>
          </p:cNvPr>
          <p:cNvSpPr/>
          <p:nvPr userDrawn="1"/>
        </p:nvSpPr>
        <p:spPr>
          <a:xfrm>
            <a:off x="2349504" y="5191504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15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8B4EB00-7F93-1316-0FCD-445DA6AA6FCD}"/>
              </a:ext>
            </a:extLst>
          </p:cNvPr>
          <p:cNvSpPr/>
          <p:nvPr userDrawn="1"/>
        </p:nvSpPr>
        <p:spPr>
          <a:xfrm>
            <a:off x="3898902" y="5191504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14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89F745C-B42A-B633-B456-F82BFACC7850}"/>
              </a:ext>
            </a:extLst>
          </p:cNvPr>
          <p:cNvSpPr/>
          <p:nvPr userDrawn="1"/>
        </p:nvSpPr>
        <p:spPr>
          <a:xfrm>
            <a:off x="5389879" y="5191504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74CA05-9FDB-6D59-7CF7-90A384BBE8BA}"/>
              </a:ext>
            </a:extLst>
          </p:cNvPr>
          <p:cNvSpPr txBox="1"/>
          <p:nvPr userDrawn="1"/>
        </p:nvSpPr>
        <p:spPr>
          <a:xfrm>
            <a:off x="641876" y="1088708"/>
            <a:ext cx="563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20294"/>
                </a:solidFill>
              </a:rPr>
              <a:t>A,B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2961468-B91B-45DE-A900-E9315D80EDF9}"/>
              </a:ext>
            </a:extLst>
          </p:cNvPr>
          <p:cNvSpPr txBox="1"/>
          <p:nvPr userDrawn="1"/>
        </p:nvSpPr>
        <p:spPr>
          <a:xfrm>
            <a:off x="2302746" y="1088708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C,L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6DA56AC-DF3B-9666-D907-493DFD46D663}"/>
              </a:ext>
            </a:extLst>
          </p:cNvPr>
          <p:cNvSpPr txBox="1"/>
          <p:nvPr userDrawn="1"/>
        </p:nvSpPr>
        <p:spPr>
          <a:xfrm>
            <a:off x="3845060" y="1088708"/>
            <a:ext cx="524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D,L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D69F356-79CA-C136-DCF9-083D80AC3939}"/>
              </a:ext>
            </a:extLst>
          </p:cNvPr>
          <p:cNvSpPr txBox="1"/>
          <p:nvPr userDrawn="1"/>
        </p:nvSpPr>
        <p:spPr>
          <a:xfrm>
            <a:off x="5353542" y="1088708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E,L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5CAD9E3-E06A-A0B8-91A4-33C4DCC0D830}"/>
              </a:ext>
            </a:extLst>
          </p:cNvPr>
          <p:cNvSpPr txBox="1"/>
          <p:nvPr userDrawn="1"/>
        </p:nvSpPr>
        <p:spPr>
          <a:xfrm>
            <a:off x="615555" y="2397484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UTS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2EAA7F1-AB3E-E702-F715-34A0385D3AE7}"/>
              </a:ext>
            </a:extLst>
          </p:cNvPr>
          <p:cNvSpPr txBox="1"/>
          <p:nvPr userDrawn="1"/>
        </p:nvSpPr>
        <p:spPr>
          <a:xfrm>
            <a:off x="2406140" y="2397484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7B2B54B-393C-0DB5-0E18-1DCF0D00CBAF}"/>
              </a:ext>
            </a:extLst>
          </p:cNvPr>
          <p:cNvSpPr txBox="1"/>
          <p:nvPr userDrawn="1"/>
        </p:nvSpPr>
        <p:spPr>
          <a:xfrm>
            <a:off x="3955539" y="2397484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C4D7815-2604-2611-BBB3-C98796F98BF2}"/>
              </a:ext>
            </a:extLst>
          </p:cNvPr>
          <p:cNvSpPr txBox="1"/>
          <p:nvPr userDrawn="1"/>
        </p:nvSpPr>
        <p:spPr>
          <a:xfrm>
            <a:off x="5758136" y="2426845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9D5676C-B251-9F95-AC42-4A1D0C36E9A0}"/>
              </a:ext>
            </a:extLst>
          </p:cNvPr>
          <p:cNvSpPr txBox="1"/>
          <p:nvPr userDrawn="1"/>
        </p:nvSpPr>
        <p:spPr>
          <a:xfrm>
            <a:off x="377220" y="3605063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G,L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5F20167-A738-3625-877D-E8AD7588520D}"/>
              </a:ext>
            </a:extLst>
          </p:cNvPr>
          <p:cNvSpPr txBox="1"/>
          <p:nvPr userDrawn="1"/>
        </p:nvSpPr>
        <p:spPr>
          <a:xfrm>
            <a:off x="2293128" y="3596814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G,L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AF7FDD3-4379-9718-8294-12D3EA23F130}"/>
              </a:ext>
            </a:extLst>
          </p:cNvPr>
          <p:cNvSpPr txBox="1"/>
          <p:nvPr userDrawn="1"/>
        </p:nvSpPr>
        <p:spPr>
          <a:xfrm>
            <a:off x="3926684" y="359681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04149D8-E4C4-5331-90BD-98A21863EF1E}"/>
              </a:ext>
            </a:extLst>
          </p:cNvPr>
          <p:cNvSpPr txBox="1"/>
          <p:nvPr userDrawn="1"/>
        </p:nvSpPr>
        <p:spPr>
          <a:xfrm>
            <a:off x="5386402" y="3596814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I,J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BD90409-3BB1-5AAE-E430-0D623438B0EB}"/>
              </a:ext>
            </a:extLst>
          </p:cNvPr>
          <p:cNvSpPr txBox="1"/>
          <p:nvPr userDrawn="1"/>
        </p:nvSpPr>
        <p:spPr>
          <a:xfrm>
            <a:off x="604461" y="4766783"/>
            <a:ext cx="63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UAS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19E033B-525D-E9A0-CB07-040DCB2CDC87}"/>
              </a:ext>
            </a:extLst>
          </p:cNvPr>
          <p:cNvSpPr txBox="1"/>
          <p:nvPr userDrawn="1"/>
        </p:nvSpPr>
        <p:spPr>
          <a:xfrm>
            <a:off x="2390912" y="4766783"/>
            <a:ext cx="33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1A166B2-6496-0599-C925-1FCF051E70C0}"/>
              </a:ext>
            </a:extLst>
          </p:cNvPr>
          <p:cNvSpPr txBox="1"/>
          <p:nvPr userDrawn="1"/>
        </p:nvSpPr>
        <p:spPr>
          <a:xfrm>
            <a:off x="3940310" y="4766783"/>
            <a:ext cx="33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429FBD1-975E-9488-2A01-588C1EF520CB}"/>
              </a:ext>
            </a:extLst>
          </p:cNvPr>
          <p:cNvSpPr txBox="1"/>
          <p:nvPr userDrawn="1"/>
        </p:nvSpPr>
        <p:spPr>
          <a:xfrm>
            <a:off x="5668044" y="4822172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I,J</a:t>
            </a:r>
          </a:p>
        </p:txBody>
      </p:sp>
    </p:spTree>
    <p:extLst>
      <p:ext uri="{BB962C8B-B14F-4D97-AF65-F5344CB8AC3E}">
        <p14:creationId xmlns:p14="http://schemas.microsoft.com/office/powerpoint/2010/main" val="2508048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C6799-6B4B-00CC-0737-327765019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FFA02-90BB-B2B5-F035-1C834F47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53401-9F40-AD3E-0626-D55823BF1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0E4F6A-F81F-0E7F-8D54-856873A1D9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BA935B-D069-9460-4459-BF4D1D493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A9E23-9F18-ED1A-5DF1-9B0659DCB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1A36E-FBBF-9DCF-9938-2599539D8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5949C8-15FA-726E-9C27-0DC40D7C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50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EF09-B442-1926-2CD5-24B30BDBF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2F290-9AE9-8C71-BA7A-CE5ABDFDC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6E5225-F528-20C2-D92B-5FEE9853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C12FF7-F415-B014-9D3D-942DAC5CA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1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080A8-208E-A677-1C33-0E1B94723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B18EC-BA8C-2AAB-5F85-DCCDD612B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D497-36B7-7E15-015E-68D649EB9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D94E0-D630-F30C-38E4-A05C88E3F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CE704-8EE5-E145-606D-E803784D13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79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50" r:id="rId4"/>
    <p:sldLayoutId id="2147483651" r:id="rId5"/>
    <p:sldLayoutId id="2147483652" r:id="rId6"/>
    <p:sldLayoutId id="214748366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k21academy.com/datascience-blog/python/best-ide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docs.streamlit.io/library/api-reference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streamlit.io/cloud" TargetMode="Externa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python/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E5C2036-BD6E-3793-4543-1B984AA16F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01" b="30401"/>
          <a:stretch/>
        </p:blipFill>
        <p:spPr>
          <a:xfrm>
            <a:off x="0" y="0"/>
            <a:ext cx="12192000" cy="31813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17BBDE0-3A4E-3EA2-60B0-F9756E347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Python for Beginners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FCC89D4-8169-77D5-D53F-1E998B469C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your first program</a:t>
            </a:r>
          </a:p>
        </p:txBody>
      </p:sp>
    </p:spTree>
    <p:extLst>
      <p:ext uri="{BB962C8B-B14F-4D97-AF65-F5344CB8AC3E}">
        <p14:creationId xmlns:p14="http://schemas.microsoft.com/office/powerpoint/2010/main" val="911610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EA73C-1D8D-235D-A3F4-1EAEC439B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2050" name="Picture 2" descr="Python Becomes GitHub's Most Popular Programming Language, AI a Major Driver">
            <a:extLst>
              <a:ext uri="{FF2B5EF4-FFF2-40B4-BE49-F238E27FC236}">
                <a16:creationId xmlns:a16="http://schemas.microsoft.com/office/drawing/2014/main" id="{3A6AB747-DF0B-4397-B468-96BDA551AF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93" y="355597"/>
            <a:ext cx="4997861" cy="499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hart: The Most Popular Programming Languages | Statista">
            <a:extLst>
              <a:ext uri="{FF2B5EF4-FFF2-40B4-BE49-F238E27FC236}">
                <a16:creationId xmlns:a16="http://schemas.microsoft.com/office/drawing/2014/main" id="{CFE35D5E-1D62-4F32-AEBE-DFDB84451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054" y="355598"/>
            <a:ext cx="7014540" cy="4997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8289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B00CC-FDC9-49F2-952F-8134AEDB7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E364F-99BC-47F6-94C4-CCE6CA580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b="1" dirty="0"/>
              <a:t>Python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bahasa</a:t>
            </a:r>
            <a:r>
              <a:rPr lang="en-ID" dirty="0"/>
              <a:t> </a:t>
            </a:r>
            <a:r>
              <a:rPr lang="en-ID" dirty="0" err="1"/>
              <a:t>pemrograman</a:t>
            </a:r>
            <a:r>
              <a:rPr lang="en-ID" dirty="0"/>
              <a:t> </a:t>
            </a:r>
            <a:r>
              <a:rPr lang="en-ID" dirty="0" err="1"/>
              <a:t>tingkat</a:t>
            </a:r>
            <a:r>
              <a:rPr lang="en-ID" dirty="0"/>
              <a:t> </a:t>
            </a:r>
            <a:r>
              <a:rPr lang="en-ID" dirty="0" err="1"/>
              <a:t>tinggi</a:t>
            </a:r>
            <a:r>
              <a:rPr lang="en-ID" dirty="0"/>
              <a:t> yang </a:t>
            </a:r>
            <a:r>
              <a:rPr lang="en-ID" dirty="0" err="1"/>
              <a:t>populer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kemudahannya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dan </a:t>
            </a:r>
            <a:r>
              <a:rPr lang="en-ID" dirty="0" err="1"/>
              <a:t>fleksibilitasnya</a:t>
            </a:r>
            <a:r>
              <a:rPr lang="en-ID" dirty="0"/>
              <a:t>. Bahasa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dirancang</a:t>
            </a:r>
            <a:r>
              <a:rPr lang="en-ID" dirty="0"/>
              <a:t> agar </a:t>
            </a:r>
            <a:r>
              <a:rPr lang="en-ID" dirty="0" err="1"/>
              <a:t>mudah</a:t>
            </a:r>
            <a:r>
              <a:rPr lang="en-ID" dirty="0"/>
              <a:t> </a:t>
            </a:r>
            <a:r>
              <a:rPr lang="en-ID" dirty="0" err="1"/>
              <a:t>dibaca</a:t>
            </a:r>
            <a:r>
              <a:rPr lang="en-ID" dirty="0"/>
              <a:t> dan </a:t>
            </a:r>
            <a:r>
              <a:rPr lang="en-ID" dirty="0" err="1"/>
              <a:t>dipahami</a:t>
            </a:r>
            <a:r>
              <a:rPr lang="en-ID" dirty="0"/>
              <a:t>,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cocok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pemula</a:t>
            </a:r>
            <a:r>
              <a:rPr lang="en-ID" dirty="0"/>
              <a:t> </a:t>
            </a:r>
            <a:r>
              <a:rPr lang="en-ID" dirty="0" err="1"/>
              <a:t>maupun</a:t>
            </a:r>
            <a:r>
              <a:rPr lang="en-ID" dirty="0"/>
              <a:t> </a:t>
            </a:r>
            <a:r>
              <a:rPr lang="en-ID" dirty="0" err="1"/>
              <a:t>profesional</a:t>
            </a:r>
            <a:r>
              <a:rPr lang="en-ID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B1045-16FB-49B4-B9BB-B6CDE9965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52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E82AB-1693-4925-9DC8-B34D07E86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Sintaks yang Sederhana dan Mudah Dipelajari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104EC-68FF-4A7C-A6B1-82E6C605A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7672"/>
            <a:ext cx="10515600" cy="1887946"/>
          </a:xfrm>
        </p:spPr>
        <p:txBody>
          <a:bodyPr/>
          <a:lstStyle/>
          <a:p>
            <a:pPr marL="0" indent="0">
              <a:buNone/>
            </a:pPr>
            <a:r>
              <a:rPr lang="en-ID" dirty="0"/>
              <a:t>Python </a:t>
            </a:r>
            <a:r>
              <a:rPr lang="en-ID" dirty="0" err="1"/>
              <a:t>dirancang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sintaks</a:t>
            </a:r>
            <a:r>
              <a:rPr lang="en-ID" dirty="0"/>
              <a:t> yang </a:t>
            </a:r>
            <a:r>
              <a:rPr lang="en-ID" dirty="0" err="1"/>
              <a:t>bersih</a:t>
            </a:r>
            <a:r>
              <a:rPr lang="en-ID" dirty="0"/>
              <a:t> dan </a:t>
            </a:r>
            <a:r>
              <a:rPr lang="en-ID" dirty="0" err="1"/>
              <a:t>mirip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bahasa</a:t>
            </a:r>
            <a:r>
              <a:rPr lang="en-ID" dirty="0"/>
              <a:t> </a:t>
            </a:r>
            <a:r>
              <a:rPr lang="en-ID" dirty="0" err="1"/>
              <a:t>manusia</a:t>
            </a:r>
            <a:r>
              <a:rPr lang="en-ID" dirty="0"/>
              <a:t>. Hal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membuatnya</a:t>
            </a:r>
            <a:r>
              <a:rPr lang="en-ID" dirty="0"/>
              <a:t> </a:t>
            </a:r>
            <a:r>
              <a:rPr lang="en-ID" dirty="0" err="1"/>
              <a:t>mudah</a:t>
            </a:r>
            <a:r>
              <a:rPr lang="en-ID" dirty="0"/>
              <a:t> </a:t>
            </a:r>
            <a:r>
              <a:rPr lang="en-ID" dirty="0" err="1"/>
              <a:t>dipahami</a:t>
            </a:r>
            <a:r>
              <a:rPr lang="en-ID" dirty="0"/>
              <a:t>, </a:t>
            </a:r>
            <a:r>
              <a:rPr lang="en-ID" dirty="0" err="1"/>
              <a:t>bahkan</a:t>
            </a:r>
            <a:r>
              <a:rPr lang="en-ID" dirty="0"/>
              <a:t> oleh </a:t>
            </a:r>
            <a:r>
              <a:rPr lang="en-ID" dirty="0" err="1"/>
              <a:t>pemula</a:t>
            </a:r>
            <a:r>
              <a:rPr lang="en-ID" dirty="0"/>
              <a:t> yang </a:t>
            </a:r>
            <a:r>
              <a:rPr lang="en-ID" dirty="0" err="1"/>
              <a:t>baru</a:t>
            </a:r>
            <a:r>
              <a:rPr lang="en-ID" dirty="0"/>
              <a:t> </a:t>
            </a:r>
            <a:r>
              <a:rPr lang="en-ID" dirty="0" err="1"/>
              <a:t>belajar</a:t>
            </a:r>
            <a:r>
              <a:rPr lang="en-ID" dirty="0"/>
              <a:t> </a:t>
            </a:r>
            <a:r>
              <a:rPr lang="en-ID" dirty="0" err="1"/>
              <a:t>pemrograman</a:t>
            </a:r>
            <a:r>
              <a:rPr lang="en-ID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93680-B5D6-4376-BF8E-3F33F1420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12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708458D-9F49-479B-BB24-05070E30B0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582654"/>
              </p:ext>
            </p:extLst>
          </p:nvPr>
        </p:nvGraphicFramePr>
        <p:xfrm>
          <a:off x="2032000" y="3205438"/>
          <a:ext cx="8128000" cy="18879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74495901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109076792"/>
                    </a:ext>
                  </a:extLst>
                </a:gridCol>
              </a:tblGrid>
              <a:tr h="5332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python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java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36159"/>
                  </a:ext>
                </a:extLst>
              </a:tr>
              <a:tr h="1354667">
                <a:tc>
                  <a:txBody>
                    <a:bodyPr/>
                    <a:lstStyle/>
                    <a:p>
                      <a:r>
                        <a:rPr lang="en-ID" dirty="0"/>
                        <a:t>print("Hello, World!")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dirty="0"/>
                        <a:t>public class Main { public static void main(String[] </a:t>
                      </a:r>
                      <a:r>
                        <a:rPr lang="en-ID" dirty="0" err="1"/>
                        <a:t>args</a:t>
                      </a:r>
                      <a:r>
                        <a:rPr lang="en-ID" dirty="0"/>
                        <a:t>) { </a:t>
                      </a:r>
                      <a:r>
                        <a:rPr lang="en-ID" dirty="0" err="1"/>
                        <a:t>System.out.println</a:t>
                      </a:r>
                      <a:r>
                        <a:rPr lang="en-ID" dirty="0"/>
                        <a:t>("Hello, World!"); } 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015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1225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E82AB-1693-4925-9DC8-B34D07E86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Serbaguna</a:t>
            </a:r>
            <a:r>
              <a:rPr lang="en-ID" dirty="0"/>
              <a:t> dan </a:t>
            </a:r>
            <a:r>
              <a:rPr lang="en-ID" dirty="0" err="1"/>
              <a:t>Multiguna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93680-B5D6-4376-BF8E-3F33F1420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46B3182-FABC-48CE-BE1D-FCF1DEEBC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ID" sz="2400" dirty="0"/>
              <a:t>Python </a:t>
            </a:r>
            <a:r>
              <a:rPr lang="en-ID" sz="2400" dirty="0" err="1"/>
              <a:t>dapat</a:t>
            </a:r>
            <a:r>
              <a:rPr lang="en-ID" sz="2400" dirty="0"/>
              <a:t> </a:t>
            </a:r>
            <a:r>
              <a:rPr lang="en-ID" sz="2400" dirty="0" err="1"/>
              <a:t>digunakan</a:t>
            </a:r>
            <a:r>
              <a:rPr lang="en-ID" sz="2400" dirty="0"/>
              <a:t>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berbagai</a:t>
            </a:r>
            <a:r>
              <a:rPr lang="en-ID" sz="2400" dirty="0"/>
              <a:t> </a:t>
            </a:r>
            <a:r>
              <a:rPr lang="en-ID" sz="2400" dirty="0" err="1"/>
              <a:t>tujuan</a:t>
            </a:r>
            <a:r>
              <a:rPr lang="en-ID" sz="2400" dirty="0"/>
              <a:t>, </a:t>
            </a:r>
            <a:r>
              <a:rPr lang="en-ID" sz="2400" dirty="0" err="1"/>
              <a:t>seperti</a:t>
            </a:r>
            <a:r>
              <a:rPr lang="en-ID" sz="2400" dirty="0"/>
              <a:t>:</a:t>
            </a:r>
          </a:p>
          <a:p>
            <a:pPr>
              <a:spcAft>
                <a:spcPts val="600"/>
              </a:spcAft>
            </a:pPr>
            <a:r>
              <a:rPr lang="en-ID" sz="2400" b="1" dirty="0" err="1"/>
              <a:t>Pengembangan</a:t>
            </a:r>
            <a:r>
              <a:rPr lang="en-ID" sz="2400" b="1" dirty="0"/>
              <a:t> web</a:t>
            </a:r>
            <a:r>
              <a:rPr lang="en-ID" sz="2400" dirty="0"/>
              <a:t> (</a:t>
            </a:r>
            <a:r>
              <a:rPr lang="en-ID" sz="2400" dirty="0" err="1"/>
              <a:t>contoh</a:t>
            </a:r>
            <a:r>
              <a:rPr lang="en-ID" sz="2400" dirty="0"/>
              <a:t>: Django, Flask)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D" sz="2400" b="1" dirty="0"/>
              <a:t>Data Science dan </a:t>
            </a:r>
            <a:r>
              <a:rPr lang="en-ID" sz="2400" b="1" dirty="0" err="1"/>
              <a:t>Analisis</a:t>
            </a:r>
            <a:r>
              <a:rPr lang="en-ID" sz="2400" b="1" dirty="0"/>
              <a:t> Data</a:t>
            </a:r>
            <a:r>
              <a:rPr lang="en-ID" sz="2400" dirty="0"/>
              <a:t> (</a:t>
            </a:r>
            <a:r>
              <a:rPr lang="en-ID" sz="2400" dirty="0" err="1"/>
              <a:t>contoh</a:t>
            </a:r>
            <a:r>
              <a:rPr lang="en-ID" sz="2400" dirty="0"/>
              <a:t>: Pandas, NumPy)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D" sz="2400" b="1" dirty="0" err="1"/>
              <a:t>Kecerdasan</a:t>
            </a:r>
            <a:r>
              <a:rPr lang="en-ID" sz="2400" b="1" dirty="0"/>
              <a:t> </a:t>
            </a:r>
            <a:r>
              <a:rPr lang="en-ID" sz="2400" b="1" dirty="0" err="1"/>
              <a:t>Buatan</a:t>
            </a:r>
            <a:r>
              <a:rPr lang="en-ID" sz="2400" b="1" dirty="0"/>
              <a:t> dan Machine Learning</a:t>
            </a:r>
            <a:r>
              <a:rPr lang="en-ID" sz="2400" dirty="0"/>
              <a:t> (</a:t>
            </a:r>
            <a:r>
              <a:rPr lang="en-ID" sz="2400" dirty="0" err="1"/>
              <a:t>contoh</a:t>
            </a:r>
            <a:r>
              <a:rPr lang="en-ID" sz="2400" dirty="0"/>
              <a:t>: TensorFlow, </a:t>
            </a:r>
            <a:r>
              <a:rPr lang="en-ID" sz="2400" dirty="0" err="1"/>
              <a:t>PyTorch</a:t>
            </a:r>
            <a:r>
              <a:rPr lang="en-ID" sz="2400" dirty="0"/>
              <a:t>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D" sz="2400" b="1" dirty="0" err="1"/>
              <a:t>Otomasi</a:t>
            </a:r>
            <a:r>
              <a:rPr lang="en-ID" sz="2400" b="1" dirty="0"/>
              <a:t> </a:t>
            </a:r>
            <a:r>
              <a:rPr lang="en-ID" sz="2400" b="1" dirty="0" err="1"/>
              <a:t>tugas</a:t>
            </a:r>
            <a:r>
              <a:rPr lang="en-ID" sz="2400" dirty="0"/>
              <a:t> (</a:t>
            </a:r>
            <a:r>
              <a:rPr lang="en-ID" sz="2400" dirty="0" err="1"/>
              <a:t>contoh</a:t>
            </a:r>
            <a:r>
              <a:rPr lang="en-ID" sz="2400" dirty="0"/>
              <a:t>: Selenium </a:t>
            </a:r>
            <a:r>
              <a:rPr lang="en-ID" sz="2400" dirty="0" err="1"/>
              <a:t>untuk</a:t>
            </a:r>
            <a:r>
              <a:rPr lang="en-ID" sz="2400" dirty="0"/>
              <a:t> web scraping).</a:t>
            </a:r>
          </a:p>
        </p:txBody>
      </p:sp>
    </p:spTree>
    <p:extLst>
      <p:ext uri="{BB962C8B-B14F-4D97-AF65-F5344CB8AC3E}">
        <p14:creationId xmlns:p14="http://schemas.microsoft.com/office/powerpoint/2010/main" val="2043731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34A3A-4E4D-4F84-B7DC-59DB20507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Komunitas Besar dan Dukungan Library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E9C49-00DD-457E-92A4-31C6DB9B1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dirty="0"/>
              <a:t>Python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komunitas</a:t>
            </a:r>
            <a:r>
              <a:rPr lang="en-ID" dirty="0"/>
              <a:t> </a:t>
            </a:r>
            <a:r>
              <a:rPr lang="en-ID" dirty="0" err="1"/>
              <a:t>pengguna</a:t>
            </a:r>
            <a:r>
              <a:rPr lang="en-ID" dirty="0"/>
              <a:t> dan </a:t>
            </a:r>
            <a:r>
              <a:rPr lang="en-ID" dirty="0" err="1"/>
              <a:t>pengembang</a:t>
            </a:r>
            <a:r>
              <a:rPr lang="en-ID" dirty="0"/>
              <a:t> yang </a:t>
            </a:r>
            <a:r>
              <a:rPr lang="en-ID" dirty="0" err="1"/>
              <a:t>besar</a:t>
            </a:r>
            <a:r>
              <a:rPr lang="en-ID" dirty="0"/>
              <a:t>. Jika </a:t>
            </a:r>
            <a:r>
              <a:rPr lang="en-ID" dirty="0" err="1"/>
              <a:t>mengalami</a:t>
            </a:r>
            <a:r>
              <a:rPr lang="en-ID" dirty="0"/>
              <a:t> </a:t>
            </a:r>
            <a:r>
              <a:rPr lang="en-ID" dirty="0" err="1"/>
              <a:t>masalah</a:t>
            </a:r>
            <a:r>
              <a:rPr lang="en-ID" dirty="0"/>
              <a:t>, </a:t>
            </a:r>
            <a:r>
              <a:rPr lang="en-ID" dirty="0" err="1"/>
              <a:t>kemungkinan</a:t>
            </a:r>
            <a:r>
              <a:rPr lang="en-ID" dirty="0"/>
              <a:t> </a:t>
            </a:r>
            <a:r>
              <a:rPr lang="en-ID" dirty="0" err="1"/>
              <a:t>besar</a:t>
            </a:r>
            <a:r>
              <a:rPr lang="en-ID" dirty="0"/>
              <a:t> </a:t>
            </a:r>
            <a:r>
              <a:rPr lang="en-ID" dirty="0" err="1"/>
              <a:t>solusinya</a:t>
            </a:r>
            <a:r>
              <a:rPr lang="en-ID" dirty="0"/>
              <a:t>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tersedia</a:t>
            </a:r>
            <a:r>
              <a:rPr lang="en-ID" dirty="0"/>
              <a:t> di internet.</a:t>
            </a:r>
          </a:p>
          <a:p>
            <a:pPr marL="0" indent="0">
              <a:buNone/>
            </a:pPr>
            <a:r>
              <a:rPr lang="en-ID" dirty="0"/>
              <a:t>Banyak library dan framework </a:t>
            </a:r>
            <a:r>
              <a:rPr lang="en-ID" dirty="0" err="1"/>
              <a:t>siap</a:t>
            </a:r>
            <a:r>
              <a:rPr lang="en-ID" dirty="0"/>
              <a:t> </a:t>
            </a:r>
            <a:r>
              <a:rPr lang="en-ID" dirty="0" err="1"/>
              <a:t>pakai</a:t>
            </a:r>
            <a:r>
              <a:rPr lang="en-ID" dirty="0"/>
              <a:t> yang </a:t>
            </a:r>
            <a:r>
              <a:rPr lang="en-ID" dirty="0" err="1"/>
              <a:t>mempercepat</a:t>
            </a:r>
            <a:r>
              <a:rPr lang="en-ID" dirty="0"/>
              <a:t> </a:t>
            </a:r>
            <a:r>
              <a:rPr lang="en-ID" dirty="0" err="1"/>
              <a:t>pengembangan</a:t>
            </a:r>
            <a:r>
              <a:rPr lang="en-ID" dirty="0"/>
              <a:t>, </a:t>
            </a:r>
            <a:r>
              <a:rPr lang="en-ID" dirty="0" err="1"/>
              <a:t>seperti</a:t>
            </a:r>
            <a:r>
              <a:rPr lang="en-ID" dirty="0"/>
              <a:t>:</a:t>
            </a:r>
          </a:p>
          <a:p>
            <a:r>
              <a:rPr lang="en-ID" dirty="0"/>
              <a:t>Matplotlib dan Seaborn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visualisasi</a:t>
            </a:r>
            <a:r>
              <a:rPr lang="en-ID" dirty="0"/>
              <a:t> data.</a:t>
            </a:r>
          </a:p>
          <a:p>
            <a:r>
              <a:rPr lang="en-ID" dirty="0"/>
              <a:t>OpenCV </a:t>
            </a:r>
            <a:r>
              <a:rPr lang="en-ID" dirty="0" err="1"/>
              <a:t>untuk</a:t>
            </a:r>
            <a:r>
              <a:rPr lang="en-ID" dirty="0"/>
              <a:t> computer vision.</a:t>
            </a:r>
          </a:p>
          <a:p>
            <a:r>
              <a:rPr lang="en-ID" dirty="0"/>
              <a:t>Scikit-learn </a:t>
            </a:r>
            <a:r>
              <a:rPr lang="en-ID" dirty="0" err="1"/>
              <a:t>untuk</a:t>
            </a:r>
            <a:r>
              <a:rPr lang="en-ID" dirty="0"/>
              <a:t> machine learning.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7810D-C071-4289-B47C-E5E720D07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77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AA7B8-A3D2-401B-9BA6-52628E2FB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Keunggulan</a:t>
            </a:r>
            <a:r>
              <a:rPr lang="en-US" dirty="0"/>
              <a:t> lain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FD6C1-41B6-40F7-9653-4DB67EF4F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Cross-Platform dan </a:t>
            </a:r>
            <a:r>
              <a:rPr lang="en-ID" dirty="0" err="1"/>
              <a:t>Portabel</a:t>
            </a:r>
            <a:endParaRPr lang="en-ID" dirty="0"/>
          </a:p>
          <a:p>
            <a:r>
              <a:rPr lang="en-ID" dirty="0" err="1"/>
              <a:t>Cocok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Proyek</a:t>
            </a:r>
            <a:r>
              <a:rPr lang="en-ID" dirty="0"/>
              <a:t> Kecil </a:t>
            </a:r>
            <a:r>
              <a:rPr lang="en-ID" dirty="0" err="1"/>
              <a:t>hingga</a:t>
            </a:r>
            <a:r>
              <a:rPr lang="en-ID" dirty="0"/>
              <a:t> </a:t>
            </a:r>
            <a:r>
              <a:rPr lang="en-ID" dirty="0" err="1"/>
              <a:t>Besar</a:t>
            </a:r>
            <a:endParaRPr lang="en-ID" dirty="0"/>
          </a:p>
          <a:p>
            <a:r>
              <a:rPr lang="en-ID" dirty="0"/>
              <a:t>Open Source dan Gratis</a:t>
            </a:r>
          </a:p>
          <a:p>
            <a:r>
              <a:rPr lang="en-ID" dirty="0"/>
              <a:t>Banyak </a:t>
            </a:r>
            <a:r>
              <a:rPr lang="en-ID" dirty="0" err="1"/>
              <a:t>Digunakan</a:t>
            </a:r>
            <a:r>
              <a:rPr lang="en-ID" dirty="0"/>
              <a:t> di </a:t>
            </a:r>
            <a:r>
              <a:rPr lang="en-ID" dirty="0" err="1"/>
              <a:t>Industri</a:t>
            </a:r>
            <a:r>
              <a:rPr lang="en-ID" dirty="0"/>
              <a:t> (Bahasa </a:t>
            </a:r>
            <a:r>
              <a:rPr lang="en-ID" dirty="0" err="1"/>
              <a:t>utama</a:t>
            </a:r>
            <a:r>
              <a:rPr lang="en-ID" dirty="0"/>
              <a:t> </a:t>
            </a:r>
            <a:r>
              <a:rPr lang="en-ID" dirty="0" err="1"/>
              <a:t>pengembangan</a:t>
            </a:r>
            <a:r>
              <a:rPr lang="en-ID" dirty="0"/>
              <a:t> data analytics / machine learning / AI)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80725-FC0E-486C-A076-9A409DB62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562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1BDFF-B4B4-3CEB-104E-CD2180BE8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Dasar-Dasar Python</a:t>
            </a:r>
          </a:p>
        </p:txBody>
      </p:sp>
    </p:spTree>
    <p:extLst>
      <p:ext uri="{BB962C8B-B14F-4D97-AF65-F5344CB8AC3E}">
        <p14:creationId xmlns:p14="http://schemas.microsoft.com/office/powerpoint/2010/main" val="1479797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61D2F-D8AF-40E4-B13B-1BF861811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Top-10 Most Popular Tools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16972-1448-4E0E-88A0-8C958F71F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6" descr="Top 10 Python IDEs and Code Editors: Beginners Guide">
            <a:extLst>
              <a:ext uri="{FF2B5EF4-FFF2-40B4-BE49-F238E27FC236}">
                <a16:creationId xmlns:a16="http://schemas.microsoft.com/office/drawing/2014/main" id="{9BB4A22E-AD80-4877-AC5A-81D8C0874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44" t="9335" r="12980" b="13171"/>
          <a:stretch/>
        </p:blipFill>
        <p:spPr bwMode="auto">
          <a:xfrm>
            <a:off x="1522071" y="1482140"/>
            <a:ext cx="8953018" cy="4015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E1EB86-A561-46C0-8267-35710FDC2042}"/>
              </a:ext>
            </a:extLst>
          </p:cNvPr>
          <p:cNvSpPr txBox="1"/>
          <p:nvPr/>
        </p:nvSpPr>
        <p:spPr>
          <a:xfrm>
            <a:off x="3024849" y="5653509"/>
            <a:ext cx="5947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Source: </a:t>
            </a:r>
            <a:r>
              <a:rPr lang="en-US" sz="1600" i="1" dirty="0">
                <a:hlinkClick r:id="rId3"/>
              </a:rPr>
              <a:t>https://k21academy.com/datascience-blog/python/best-ide/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2132799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6E657-8B17-4CBE-9615-789FCA50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Program vs Notebook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DE6BF6-4CA3-4080-81E3-E1CFAD31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18</a:t>
            </a:fld>
            <a:endParaRPr lang="en-US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30589B70-8B4E-4F98-A5B4-500971BE1B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089275"/>
              </p:ext>
            </p:extLst>
          </p:nvPr>
        </p:nvGraphicFramePr>
        <p:xfrm>
          <a:off x="1221928" y="1327220"/>
          <a:ext cx="10069992" cy="401189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963130">
                  <a:extLst>
                    <a:ext uri="{9D8B030D-6E8A-4147-A177-3AD203B41FA5}">
                      <a16:colId xmlns:a16="http://schemas.microsoft.com/office/drawing/2014/main" val="682233633"/>
                    </a:ext>
                  </a:extLst>
                </a:gridCol>
                <a:gridCol w="3988993">
                  <a:extLst>
                    <a:ext uri="{9D8B030D-6E8A-4147-A177-3AD203B41FA5}">
                      <a16:colId xmlns:a16="http://schemas.microsoft.com/office/drawing/2014/main" val="2643089758"/>
                    </a:ext>
                  </a:extLst>
                </a:gridCol>
                <a:gridCol w="4117869">
                  <a:extLst>
                    <a:ext uri="{9D8B030D-6E8A-4147-A177-3AD203B41FA5}">
                      <a16:colId xmlns:a16="http://schemas.microsoft.com/office/drawing/2014/main" val="1390073392"/>
                    </a:ext>
                  </a:extLst>
                </a:gridCol>
              </a:tblGrid>
              <a:tr h="507571">
                <a:tc>
                  <a:txBody>
                    <a:bodyPr/>
                    <a:lstStyle/>
                    <a:p>
                      <a:r>
                        <a:rPr lang="en-US" dirty="0" err="1"/>
                        <a:t>Aspek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Python Program (.</a:t>
                      </a:r>
                      <a:r>
                        <a:rPr lang="en-US" dirty="0" err="1"/>
                        <a:t>py</a:t>
                      </a:r>
                      <a:r>
                        <a:rPr lang="en-US" dirty="0"/>
                        <a:t>)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Python Notebook (.</a:t>
                      </a:r>
                      <a:r>
                        <a:rPr lang="en-US" dirty="0" err="1"/>
                        <a:t>ipynb</a:t>
                      </a:r>
                      <a:r>
                        <a:rPr lang="en-US" dirty="0"/>
                        <a:t>)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1376675"/>
                  </a:ext>
                </a:extLst>
              </a:tr>
              <a:tr h="876081">
                <a:tc>
                  <a:txBody>
                    <a:bodyPr/>
                    <a:lstStyle/>
                    <a:p>
                      <a:r>
                        <a:rPr lang="en-US" b="1" dirty="0"/>
                        <a:t>Format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File </a:t>
                      </a:r>
                      <a:r>
                        <a:rPr lang="en-US" dirty="0" err="1"/>
                        <a:t>teks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berisi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kode</a:t>
                      </a:r>
                      <a:r>
                        <a:rPr lang="en-US" dirty="0"/>
                        <a:t> python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dirty="0"/>
                        <a:t>File </a:t>
                      </a:r>
                      <a:r>
                        <a:rPr lang="en-ID" dirty="0" err="1"/>
                        <a:t>berbasis</a:t>
                      </a:r>
                      <a:r>
                        <a:rPr lang="en-ID" dirty="0"/>
                        <a:t> JSON yang </a:t>
                      </a:r>
                      <a:r>
                        <a:rPr lang="en-ID" dirty="0" err="1"/>
                        <a:t>berisi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kode</a:t>
                      </a:r>
                      <a:r>
                        <a:rPr lang="en-ID" dirty="0"/>
                        <a:t>, </a:t>
                      </a:r>
                      <a:r>
                        <a:rPr lang="en-ID" dirty="0" err="1"/>
                        <a:t>teks</a:t>
                      </a:r>
                      <a:r>
                        <a:rPr lang="en-ID" dirty="0"/>
                        <a:t>, dan output </a:t>
                      </a:r>
                      <a:r>
                        <a:rPr lang="en-ID" dirty="0" err="1"/>
                        <a:t>interaktif</a:t>
                      </a:r>
                      <a:r>
                        <a:rPr lang="en-ID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027143"/>
                  </a:ext>
                </a:extLst>
              </a:tr>
              <a:tr h="876081">
                <a:tc>
                  <a:txBody>
                    <a:bodyPr/>
                    <a:lstStyle/>
                    <a:p>
                      <a:r>
                        <a:rPr lang="en-ID" b="1"/>
                        <a:t>Editor Umum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dirty="0" err="1"/>
                        <a:t>Diedit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dengan</a:t>
                      </a:r>
                      <a:r>
                        <a:rPr lang="en-ID" dirty="0"/>
                        <a:t> editor </a:t>
                      </a:r>
                      <a:r>
                        <a:rPr lang="en-ID" dirty="0" err="1"/>
                        <a:t>teks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atau</a:t>
                      </a:r>
                      <a:r>
                        <a:rPr lang="en-ID" dirty="0"/>
                        <a:t> IDE </a:t>
                      </a:r>
                      <a:r>
                        <a:rPr lang="en-ID" dirty="0" err="1"/>
                        <a:t>seperti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VSCode</a:t>
                      </a:r>
                      <a:r>
                        <a:rPr lang="en-ID" dirty="0"/>
                        <a:t>, PyCharm.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Dijalankan di Jupyter Notebook atau Google Colab.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107012"/>
                  </a:ext>
                </a:extLst>
              </a:tr>
              <a:tr h="876081">
                <a:tc>
                  <a:txBody>
                    <a:bodyPr/>
                    <a:lstStyle/>
                    <a:p>
                      <a:r>
                        <a:rPr lang="en-ID" b="1" dirty="0" err="1"/>
                        <a:t>Eksekusi</a:t>
                      </a:r>
                      <a:r>
                        <a:rPr lang="en-ID" b="1" dirty="0"/>
                        <a:t> Kode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dirty="0" err="1"/>
                        <a:t>Dieksekusi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sekaligus</a:t>
                      </a:r>
                      <a:r>
                        <a:rPr lang="en-ID" dirty="0"/>
                        <a:t> (script </a:t>
                      </a:r>
                      <a:r>
                        <a:rPr lang="en-ID" dirty="0" err="1"/>
                        <a:t>dari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awal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ke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akhir</a:t>
                      </a:r>
                      <a:r>
                        <a:rPr lang="en-ID" dirty="0"/>
                        <a:t>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dirty="0"/>
                        <a:t>Kode </a:t>
                      </a:r>
                      <a:r>
                        <a:rPr lang="en-ID" dirty="0" err="1"/>
                        <a:t>dieksekusi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sel</a:t>
                      </a:r>
                      <a:r>
                        <a:rPr lang="en-ID" dirty="0"/>
                        <a:t> per </a:t>
                      </a:r>
                      <a:r>
                        <a:rPr lang="en-ID" dirty="0" err="1"/>
                        <a:t>sel</a:t>
                      </a:r>
                      <a:r>
                        <a:rPr lang="en-ID" dirty="0"/>
                        <a:t>, </a:t>
                      </a:r>
                      <a:r>
                        <a:rPr lang="en-ID" dirty="0" err="1"/>
                        <a:t>memungkinkan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hasil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instan</a:t>
                      </a:r>
                      <a:r>
                        <a:rPr lang="en-ID" dirty="0"/>
                        <a:t> per </a:t>
                      </a:r>
                      <a:r>
                        <a:rPr lang="en-ID" dirty="0" err="1"/>
                        <a:t>bagian</a:t>
                      </a:r>
                      <a:r>
                        <a:rPr lang="en-ID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480100"/>
                  </a:ext>
                </a:extLst>
              </a:tr>
              <a:tr h="876081">
                <a:tc>
                  <a:txBody>
                    <a:bodyPr/>
                    <a:lstStyle/>
                    <a:p>
                      <a:r>
                        <a:rPr lang="en-ID" b="1" dirty="0" err="1"/>
                        <a:t>Kegunaan</a:t>
                      </a:r>
                      <a:r>
                        <a:rPr lang="en-ID" b="1" dirty="0"/>
                        <a:t> Utama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dirty="0" err="1"/>
                        <a:t>Cocok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untuk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proyek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besar</a:t>
                      </a:r>
                      <a:r>
                        <a:rPr lang="en-ID" dirty="0"/>
                        <a:t>, script </a:t>
                      </a:r>
                      <a:r>
                        <a:rPr lang="en-ID" dirty="0" err="1"/>
                        <a:t>otomatisasi</a:t>
                      </a:r>
                      <a:r>
                        <a:rPr lang="en-ID" dirty="0"/>
                        <a:t>, dan </a:t>
                      </a:r>
                      <a:r>
                        <a:rPr lang="en-ID" dirty="0" err="1"/>
                        <a:t>aplikasi</a:t>
                      </a:r>
                      <a:r>
                        <a:rPr lang="en-ID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dirty="0" err="1"/>
                        <a:t>Cocok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untuk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eksplorasi</a:t>
                      </a:r>
                      <a:r>
                        <a:rPr lang="en-ID" dirty="0"/>
                        <a:t> data, </a:t>
                      </a:r>
                      <a:r>
                        <a:rPr lang="en-ID" dirty="0" err="1"/>
                        <a:t>eksperimen</a:t>
                      </a:r>
                      <a:r>
                        <a:rPr lang="en-ID" dirty="0"/>
                        <a:t>, dan </a:t>
                      </a:r>
                      <a:r>
                        <a:rPr lang="en-ID" dirty="0" err="1"/>
                        <a:t>pembelajaran</a:t>
                      </a:r>
                      <a:r>
                        <a:rPr lang="en-ID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141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0083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94DB-87E4-4901-BD90-85145899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print()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E00FF-D3D7-4E53-BEE0-6043A9A84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400" dirty="0"/>
              <a:t>print() </a:t>
            </a:r>
            <a:r>
              <a:rPr lang="en-ID" sz="2400" dirty="0" err="1"/>
              <a:t>adalah</a:t>
            </a:r>
            <a:r>
              <a:rPr lang="en-ID" sz="2400" dirty="0"/>
              <a:t> </a:t>
            </a:r>
            <a:r>
              <a:rPr lang="en-ID" sz="2400" dirty="0" err="1"/>
              <a:t>perintah</a:t>
            </a:r>
            <a:r>
              <a:rPr lang="en-ID" sz="2400" dirty="0"/>
              <a:t>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mencetak</a:t>
            </a:r>
            <a:r>
              <a:rPr lang="en-ID" sz="2400" dirty="0"/>
              <a:t> (</a:t>
            </a:r>
            <a:r>
              <a:rPr lang="en-ID" sz="2400" dirty="0" err="1"/>
              <a:t>menampilkan</a:t>
            </a:r>
            <a:r>
              <a:rPr lang="en-ID" sz="2400" dirty="0"/>
              <a:t>) </a:t>
            </a:r>
            <a:r>
              <a:rPr lang="en-ID" sz="2400" dirty="0" err="1"/>
              <a:t>sesuatu</a:t>
            </a:r>
            <a:r>
              <a:rPr lang="en-ID" sz="2400" dirty="0"/>
              <a:t> </a:t>
            </a:r>
            <a:r>
              <a:rPr lang="en-ID" sz="2400" dirty="0" err="1"/>
              <a:t>ke</a:t>
            </a:r>
            <a:r>
              <a:rPr lang="en-ID" sz="2400" dirty="0"/>
              <a:t> </a:t>
            </a:r>
            <a:r>
              <a:rPr lang="en-ID" sz="2400" dirty="0" err="1"/>
              <a:t>konsol</a:t>
            </a:r>
            <a:r>
              <a:rPr lang="en-ID" sz="2400" dirty="0"/>
              <a:t> </a:t>
            </a:r>
            <a:r>
              <a:rPr lang="en-ID" sz="2400" dirty="0" err="1"/>
              <a:t>atau</a:t>
            </a:r>
            <a:r>
              <a:rPr lang="en-ID" sz="2400" dirty="0"/>
              <a:t> </a:t>
            </a:r>
            <a:r>
              <a:rPr lang="en-ID" sz="2400" dirty="0" err="1"/>
              <a:t>layar</a:t>
            </a:r>
            <a:endParaRPr lang="en-ID" sz="2400" dirty="0"/>
          </a:p>
          <a:p>
            <a:endParaRPr lang="en-ID" sz="2400" dirty="0"/>
          </a:p>
          <a:p>
            <a:pPr marL="0" indent="0">
              <a:buNone/>
            </a:pPr>
            <a:endParaRPr lang="en-ID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20605-A7F6-47F1-B67B-021C9152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429E48-4591-4654-9F4A-6D301B45AAA9}"/>
              </a:ext>
            </a:extLst>
          </p:cNvPr>
          <p:cNvSpPr/>
          <p:nvPr/>
        </p:nvSpPr>
        <p:spPr>
          <a:xfrm>
            <a:off x="838200" y="2499852"/>
            <a:ext cx="4832555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print(“Hello World”)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EB631B-CF4D-4EA6-8CE3-CC2FFC1E7988}"/>
              </a:ext>
            </a:extLst>
          </p:cNvPr>
          <p:cNvSpPr/>
          <p:nvPr/>
        </p:nvSpPr>
        <p:spPr>
          <a:xfrm>
            <a:off x="838200" y="4645742"/>
            <a:ext cx="4832555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Hello World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A53D8-B2C9-4BE6-AD39-18F263DCEAEE}"/>
              </a:ext>
            </a:extLst>
          </p:cNvPr>
          <p:cNvSpPr txBox="1"/>
          <p:nvPr/>
        </p:nvSpPr>
        <p:spPr>
          <a:xfrm>
            <a:off x="804282" y="2125552"/>
            <a:ext cx="98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94AA44-2155-450A-A0E1-02B67EEA05E5}"/>
              </a:ext>
            </a:extLst>
          </p:cNvPr>
          <p:cNvSpPr txBox="1"/>
          <p:nvPr/>
        </p:nvSpPr>
        <p:spPr>
          <a:xfrm>
            <a:off x="804282" y="4281688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</a:t>
            </a:r>
            <a:endParaRPr lang="en-ID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5CBAA0-354F-4D05-9A90-40CD9AB9E6B7}"/>
              </a:ext>
            </a:extLst>
          </p:cNvPr>
          <p:cNvSpPr/>
          <p:nvPr/>
        </p:nvSpPr>
        <p:spPr>
          <a:xfrm>
            <a:off x="6521245" y="2499852"/>
            <a:ext cx="4832555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print(“Hello”, “World”)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E6BBD6-B3B0-42EC-BE6D-43439D1ED8D2}"/>
              </a:ext>
            </a:extLst>
          </p:cNvPr>
          <p:cNvSpPr/>
          <p:nvPr/>
        </p:nvSpPr>
        <p:spPr>
          <a:xfrm>
            <a:off x="6521245" y="4645742"/>
            <a:ext cx="4832555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Hello World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5DE404-C177-4597-B14E-27CD88E3FD5E}"/>
              </a:ext>
            </a:extLst>
          </p:cNvPr>
          <p:cNvSpPr txBox="1"/>
          <p:nvPr/>
        </p:nvSpPr>
        <p:spPr>
          <a:xfrm>
            <a:off x="6487327" y="2125552"/>
            <a:ext cx="98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3F5D15-2260-4744-B315-3C9704568FDB}"/>
              </a:ext>
            </a:extLst>
          </p:cNvPr>
          <p:cNvSpPr txBox="1"/>
          <p:nvPr/>
        </p:nvSpPr>
        <p:spPr>
          <a:xfrm>
            <a:off x="6487327" y="4281688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6000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4DF88-E961-477D-A27A-1ED239B14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session is about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9A5F3-61C6-4EDA-9B12-9682BA99F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1122821"/>
            <a:ext cx="5243286" cy="505414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Mengenal</a:t>
            </a:r>
            <a:r>
              <a:rPr lang="en-US" dirty="0"/>
              <a:t> python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awal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Membahas</a:t>
            </a:r>
            <a:r>
              <a:rPr lang="en-US" dirty="0"/>
              <a:t> dan </a:t>
            </a:r>
            <a:r>
              <a:rPr lang="en-US" dirty="0" err="1"/>
              <a:t>mencoba</a:t>
            </a:r>
            <a:r>
              <a:rPr lang="en-US" dirty="0"/>
              <a:t> </a:t>
            </a:r>
            <a:r>
              <a:rPr lang="en-US" dirty="0" err="1"/>
              <a:t>sintaks-sintaks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python</a:t>
            </a:r>
          </a:p>
          <a:p>
            <a:pPr marL="0" indent="0">
              <a:buNone/>
            </a:pPr>
            <a:r>
              <a:rPr lang="en-ID" dirty="0" err="1"/>
              <a:t>Membuat</a:t>
            </a:r>
            <a:r>
              <a:rPr lang="en-ID" dirty="0"/>
              <a:t> program </a:t>
            </a:r>
            <a:r>
              <a:rPr lang="en-ID" dirty="0" err="1"/>
              <a:t>sederhana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python</a:t>
            </a:r>
          </a:p>
          <a:p>
            <a:pPr marL="0" indent="0">
              <a:buNone/>
            </a:pP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web </a:t>
            </a:r>
            <a:r>
              <a:rPr lang="en-ID" dirty="0" err="1"/>
              <a:t>menggunakan</a:t>
            </a:r>
            <a:r>
              <a:rPr lang="en-ID" dirty="0"/>
              <a:t> python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A1584-F99C-47A6-B4C7-38927C07B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A771D7FA-6A44-406D-97E4-B6E4D8C7A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117853"/>
            <a:ext cx="457200" cy="457200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B959B9DB-2F90-4514-B9AB-D825594600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649841"/>
            <a:ext cx="457200" cy="457200"/>
          </a:xfrm>
          <a:prstGeom prst="rect">
            <a:avLst/>
          </a:prstGeom>
        </p:spPr>
      </p:pic>
      <p:pic>
        <p:nvPicPr>
          <p:cNvPr id="8" name="Graphic 7" descr="Checkmark with solid fill">
            <a:extLst>
              <a:ext uri="{FF2B5EF4-FFF2-40B4-BE49-F238E27FC236}">
                <a16:creationId xmlns:a16="http://schemas.microsoft.com/office/drawing/2014/main" id="{64ECAA6F-31E9-44E8-9BC1-B867E6248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535566"/>
            <a:ext cx="457200" cy="457200"/>
          </a:xfrm>
          <a:prstGeom prst="rect">
            <a:avLst/>
          </a:prstGeom>
        </p:spPr>
      </p:pic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FD109A97-0AC2-4668-B80E-71802C46F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3421291"/>
            <a:ext cx="457200" cy="4572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1209D69-CC1D-464A-A853-A3CD9F7C7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200" y="1117853"/>
            <a:ext cx="4673600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35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94DB-87E4-4901-BD90-85145899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Variabel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E00FF-D3D7-4E53-BEE0-6043A9A84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2400" b="1" dirty="0" err="1"/>
              <a:t>Variabel</a:t>
            </a:r>
            <a:r>
              <a:rPr lang="en-ID" sz="2400" dirty="0"/>
              <a:t> </a:t>
            </a:r>
            <a:r>
              <a:rPr lang="en-ID" sz="2400" dirty="0" err="1"/>
              <a:t>dalam</a:t>
            </a:r>
            <a:r>
              <a:rPr lang="en-ID" sz="2400" dirty="0"/>
              <a:t> Python </a:t>
            </a:r>
            <a:r>
              <a:rPr lang="en-ID" sz="2400" dirty="0" err="1"/>
              <a:t>adalah</a:t>
            </a:r>
            <a:r>
              <a:rPr lang="en-ID" sz="2400" dirty="0"/>
              <a:t> </a:t>
            </a:r>
            <a:r>
              <a:rPr lang="en-ID" sz="2400" dirty="0" err="1"/>
              <a:t>tempat</a:t>
            </a:r>
            <a:r>
              <a:rPr lang="en-ID" sz="2400" dirty="0"/>
              <a:t>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menyimpan</a:t>
            </a:r>
            <a:r>
              <a:rPr lang="en-ID" sz="2400" dirty="0"/>
              <a:t> data </a:t>
            </a:r>
            <a:r>
              <a:rPr lang="en-ID" sz="2400" dirty="0" err="1"/>
              <a:t>atau</a:t>
            </a:r>
            <a:r>
              <a:rPr lang="en-ID" sz="2400" dirty="0"/>
              <a:t> </a:t>
            </a:r>
            <a:r>
              <a:rPr lang="en-ID" sz="2400" dirty="0" err="1"/>
              <a:t>nilai</a:t>
            </a:r>
            <a:r>
              <a:rPr lang="en-ID" sz="2400" dirty="0"/>
              <a:t> </a:t>
            </a:r>
            <a:r>
              <a:rPr lang="en-ID" sz="2400" dirty="0" err="1"/>
              <a:t>sehingga</a:t>
            </a:r>
            <a:r>
              <a:rPr lang="en-ID" sz="2400" dirty="0"/>
              <a:t> data </a:t>
            </a:r>
            <a:r>
              <a:rPr lang="en-ID" sz="2400" dirty="0" err="1"/>
              <a:t>tersebut</a:t>
            </a:r>
            <a:r>
              <a:rPr lang="en-ID" sz="2400" dirty="0"/>
              <a:t> </a:t>
            </a:r>
            <a:r>
              <a:rPr lang="en-ID" sz="2400" dirty="0" err="1"/>
              <a:t>bisa</a:t>
            </a:r>
            <a:r>
              <a:rPr lang="en-ID" sz="2400" dirty="0"/>
              <a:t> </a:t>
            </a:r>
            <a:r>
              <a:rPr lang="en-ID" sz="2400" dirty="0" err="1"/>
              <a:t>digunakan</a:t>
            </a:r>
            <a:r>
              <a:rPr lang="en-ID" sz="2400" dirty="0"/>
              <a:t> </a:t>
            </a:r>
            <a:r>
              <a:rPr lang="en-ID" sz="2400" dirty="0" err="1"/>
              <a:t>kembali</a:t>
            </a:r>
            <a:r>
              <a:rPr lang="en-ID" sz="2400" dirty="0"/>
              <a:t> </a:t>
            </a:r>
            <a:r>
              <a:rPr lang="en-ID" sz="2400" dirty="0" err="1"/>
              <a:t>dalam</a:t>
            </a:r>
            <a:r>
              <a:rPr lang="en-ID" sz="2400" dirty="0"/>
              <a:t> program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20605-A7F6-47F1-B67B-021C9152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429E48-4591-4654-9F4A-6D301B45AAA9}"/>
              </a:ext>
            </a:extLst>
          </p:cNvPr>
          <p:cNvSpPr/>
          <p:nvPr/>
        </p:nvSpPr>
        <p:spPr>
          <a:xfrm>
            <a:off x="838200" y="2499852"/>
            <a:ext cx="2627671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19920123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print(a)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EB631B-CF4D-4EA6-8CE3-CC2FFC1E7988}"/>
              </a:ext>
            </a:extLst>
          </p:cNvPr>
          <p:cNvSpPr/>
          <p:nvPr/>
        </p:nvSpPr>
        <p:spPr>
          <a:xfrm>
            <a:off x="838200" y="4645742"/>
            <a:ext cx="2627671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19920123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A53D8-B2C9-4BE6-AD39-18F263DCEAEE}"/>
              </a:ext>
            </a:extLst>
          </p:cNvPr>
          <p:cNvSpPr txBox="1"/>
          <p:nvPr/>
        </p:nvSpPr>
        <p:spPr>
          <a:xfrm>
            <a:off x="804282" y="2125552"/>
            <a:ext cx="98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94AA44-2155-450A-A0E1-02B67EEA05E5}"/>
              </a:ext>
            </a:extLst>
          </p:cNvPr>
          <p:cNvSpPr txBox="1"/>
          <p:nvPr/>
        </p:nvSpPr>
        <p:spPr>
          <a:xfrm>
            <a:off x="804282" y="4281688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</a:t>
            </a:r>
            <a:endParaRPr lang="en-ID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4565E-A57C-4DC7-ACC4-89A360196847}"/>
              </a:ext>
            </a:extLst>
          </p:cNvPr>
          <p:cNvSpPr/>
          <p:nvPr/>
        </p:nvSpPr>
        <p:spPr>
          <a:xfrm>
            <a:off x="4741359" y="2499852"/>
            <a:ext cx="2627671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‘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terserah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’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print(a)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67764B-6669-44DE-B4BA-DB1B22702586}"/>
              </a:ext>
            </a:extLst>
          </p:cNvPr>
          <p:cNvSpPr/>
          <p:nvPr/>
        </p:nvSpPr>
        <p:spPr>
          <a:xfrm>
            <a:off x="4741359" y="4645742"/>
            <a:ext cx="2627671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terserah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2E85D5-7683-447F-BF21-1BB376A4998C}"/>
              </a:ext>
            </a:extLst>
          </p:cNvPr>
          <p:cNvSpPr txBox="1"/>
          <p:nvPr/>
        </p:nvSpPr>
        <p:spPr>
          <a:xfrm>
            <a:off x="4707441" y="2125552"/>
            <a:ext cx="98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50B6AD-4EA4-411A-8EBC-D984C8B2AC09}"/>
              </a:ext>
            </a:extLst>
          </p:cNvPr>
          <p:cNvSpPr txBox="1"/>
          <p:nvPr/>
        </p:nvSpPr>
        <p:spPr>
          <a:xfrm>
            <a:off x="4707441" y="4281688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</a:t>
            </a:r>
            <a:endParaRPr lang="en-ID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E7F52C-1005-404C-AABC-9A0F5DB54CBA}"/>
              </a:ext>
            </a:extLst>
          </p:cNvPr>
          <p:cNvSpPr/>
          <p:nvPr/>
        </p:nvSpPr>
        <p:spPr>
          <a:xfrm>
            <a:off x="8610600" y="2499852"/>
            <a:ext cx="2627671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20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b = 10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a+b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9B8BB0-25F2-41CD-9E9B-5004D88B16A4}"/>
              </a:ext>
            </a:extLst>
          </p:cNvPr>
          <p:cNvSpPr/>
          <p:nvPr/>
        </p:nvSpPr>
        <p:spPr>
          <a:xfrm>
            <a:off x="8610600" y="4645742"/>
            <a:ext cx="2627671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30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9A6854-BE89-437A-AE2C-C0C3CF113F22}"/>
              </a:ext>
            </a:extLst>
          </p:cNvPr>
          <p:cNvSpPr txBox="1"/>
          <p:nvPr/>
        </p:nvSpPr>
        <p:spPr>
          <a:xfrm>
            <a:off x="8576682" y="2125552"/>
            <a:ext cx="98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5CE10A-DB4B-4513-BC34-6BC2C3F47BD3}"/>
              </a:ext>
            </a:extLst>
          </p:cNvPr>
          <p:cNvSpPr txBox="1"/>
          <p:nvPr/>
        </p:nvSpPr>
        <p:spPr>
          <a:xfrm>
            <a:off x="8576682" y="4281688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697732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94DB-87E4-4901-BD90-85145899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Tipe</a:t>
            </a:r>
            <a:r>
              <a:rPr lang="en-US" dirty="0"/>
              <a:t> Data - 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E00FF-D3D7-4E53-BEE0-6043A9A84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822"/>
            <a:ext cx="10515600" cy="6027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B</a:t>
            </a:r>
            <a:r>
              <a:rPr lang="en-ID" sz="2400" dirty="0" err="1"/>
              <a:t>erikut</a:t>
            </a:r>
            <a:r>
              <a:rPr lang="en-ID" sz="2400" dirty="0"/>
              <a:t> </a:t>
            </a:r>
            <a:r>
              <a:rPr lang="en-ID" sz="2400" dirty="0" err="1"/>
              <a:t>adalah</a:t>
            </a:r>
            <a:r>
              <a:rPr lang="en-ID" sz="2400" dirty="0"/>
              <a:t> </a:t>
            </a:r>
            <a:r>
              <a:rPr lang="en-ID" sz="2400" dirty="0" err="1"/>
              <a:t>tipe</a:t>
            </a:r>
            <a:r>
              <a:rPr lang="en-ID" sz="2400" dirty="0"/>
              <a:t> data yang </a:t>
            </a:r>
            <a:r>
              <a:rPr lang="en-ID" sz="2400" dirty="0" err="1"/>
              <a:t>sering</a:t>
            </a:r>
            <a:r>
              <a:rPr lang="en-ID" sz="2400" dirty="0"/>
              <a:t> </a:t>
            </a:r>
            <a:r>
              <a:rPr lang="en-ID" sz="2400" dirty="0" err="1"/>
              <a:t>digunakan</a:t>
            </a:r>
            <a:r>
              <a:rPr lang="en-ID" sz="2400" dirty="0"/>
              <a:t> (native python)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20605-A7F6-47F1-B67B-021C9152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78472"/>
            <a:ext cx="2743200" cy="365125"/>
          </a:xfrm>
        </p:spPr>
        <p:txBody>
          <a:bodyPr/>
          <a:lstStyle/>
          <a:p>
            <a:fld id="{8A7409E4-D43D-4036-AE02-5131D818BD5D}" type="slidenum">
              <a:rPr lang="en-US" smtClean="0"/>
              <a:pPr/>
              <a:t>21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CE3F116-360C-4057-B556-BD70DDACAF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602434"/>
              </p:ext>
            </p:extLst>
          </p:nvPr>
        </p:nvGraphicFramePr>
        <p:xfrm>
          <a:off x="838200" y="2324949"/>
          <a:ext cx="3313471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6705">
                  <a:extLst>
                    <a:ext uri="{9D8B030D-6E8A-4147-A177-3AD203B41FA5}">
                      <a16:colId xmlns:a16="http://schemas.microsoft.com/office/drawing/2014/main" val="1343183"/>
                    </a:ext>
                  </a:extLst>
                </a:gridCol>
                <a:gridCol w="2076766">
                  <a:extLst>
                    <a:ext uri="{9D8B030D-6E8A-4147-A177-3AD203B41FA5}">
                      <a16:colId xmlns:a16="http://schemas.microsoft.com/office/drawing/2014/main" val="3692974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String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</a:t>
                      </a:r>
                      <a:r>
                        <a:rPr lang="en-US" dirty="0" err="1"/>
                        <a:t>teks</a:t>
                      </a:r>
                      <a:r>
                        <a:rPr lang="en-US" dirty="0"/>
                        <a:t>”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084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Integer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412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Float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100.0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1435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Boolean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87831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495B959-73A8-4A9C-8A4C-5D44D385D068}"/>
              </a:ext>
            </a:extLst>
          </p:cNvPr>
          <p:cNvSpPr txBox="1"/>
          <p:nvPr/>
        </p:nvSpPr>
        <p:spPr>
          <a:xfrm>
            <a:off x="1539866" y="1784920"/>
            <a:ext cx="2035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Single value data</a:t>
            </a:r>
            <a:endParaRPr lang="en-ID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CD66A9-42ED-4986-B9D7-CEC0B39AC422}"/>
              </a:ext>
            </a:extLst>
          </p:cNvPr>
          <p:cNvSpPr/>
          <p:nvPr/>
        </p:nvSpPr>
        <p:spPr>
          <a:xfrm>
            <a:off x="5412660" y="2276682"/>
            <a:ext cx="2160637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19920123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print(type(a))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9A0830-3BF3-4FF9-97DE-930B3C68163E}"/>
              </a:ext>
            </a:extLst>
          </p:cNvPr>
          <p:cNvSpPr/>
          <p:nvPr/>
        </p:nvSpPr>
        <p:spPr>
          <a:xfrm>
            <a:off x="5412660" y="4422572"/>
            <a:ext cx="2160637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int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B83542-94B5-4F61-8AB1-540F165945DA}"/>
              </a:ext>
            </a:extLst>
          </p:cNvPr>
          <p:cNvSpPr txBox="1"/>
          <p:nvPr/>
        </p:nvSpPr>
        <p:spPr>
          <a:xfrm>
            <a:off x="5378742" y="1902382"/>
            <a:ext cx="98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5F36EE-5BB2-446B-A0F3-E9497846D610}"/>
              </a:ext>
            </a:extLst>
          </p:cNvPr>
          <p:cNvSpPr txBox="1"/>
          <p:nvPr/>
        </p:nvSpPr>
        <p:spPr>
          <a:xfrm>
            <a:off x="5378742" y="4058518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</a:t>
            </a:r>
            <a:endParaRPr lang="en-ID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FC69AC-25C5-49D7-851E-B654A1DC3AC1}"/>
              </a:ext>
            </a:extLst>
          </p:cNvPr>
          <p:cNvSpPr/>
          <p:nvPr/>
        </p:nvSpPr>
        <p:spPr>
          <a:xfrm>
            <a:off x="7949383" y="2276682"/>
            <a:ext cx="2160637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b = “nasi”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print(type(b))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482EBF-AAF1-4B0B-9A12-394F04083CE5}"/>
              </a:ext>
            </a:extLst>
          </p:cNvPr>
          <p:cNvSpPr/>
          <p:nvPr/>
        </p:nvSpPr>
        <p:spPr>
          <a:xfrm>
            <a:off x="7949383" y="4422572"/>
            <a:ext cx="2160637" cy="13126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str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14630B-1368-47B4-B773-BD92DE86498C}"/>
              </a:ext>
            </a:extLst>
          </p:cNvPr>
          <p:cNvSpPr txBox="1"/>
          <p:nvPr/>
        </p:nvSpPr>
        <p:spPr>
          <a:xfrm>
            <a:off x="7915465" y="1902382"/>
            <a:ext cx="98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CA5424-7A16-420E-9CBC-2CF3EB9530C5}"/>
              </a:ext>
            </a:extLst>
          </p:cNvPr>
          <p:cNvSpPr txBox="1"/>
          <p:nvPr/>
        </p:nvSpPr>
        <p:spPr>
          <a:xfrm>
            <a:off x="7915465" y="4058518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0572672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94DB-87E4-4901-BD90-85145899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Tipe</a:t>
            </a:r>
            <a:r>
              <a:rPr lang="en-US" dirty="0"/>
              <a:t> Data - II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E00FF-D3D7-4E53-BEE0-6043A9A84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822"/>
            <a:ext cx="10515600" cy="6027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B</a:t>
            </a:r>
            <a:r>
              <a:rPr lang="en-ID" sz="2400" dirty="0" err="1"/>
              <a:t>erikut</a:t>
            </a:r>
            <a:r>
              <a:rPr lang="en-ID" sz="2400" dirty="0"/>
              <a:t> </a:t>
            </a:r>
            <a:r>
              <a:rPr lang="en-ID" sz="2400" dirty="0" err="1"/>
              <a:t>adalah</a:t>
            </a:r>
            <a:r>
              <a:rPr lang="en-ID" sz="2400" dirty="0"/>
              <a:t> </a:t>
            </a:r>
            <a:r>
              <a:rPr lang="en-ID" sz="2400" dirty="0" err="1"/>
              <a:t>tipe</a:t>
            </a:r>
            <a:r>
              <a:rPr lang="en-ID" sz="2400" dirty="0"/>
              <a:t> data yang </a:t>
            </a:r>
            <a:r>
              <a:rPr lang="en-ID" sz="2400" dirty="0" err="1"/>
              <a:t>sering</a:t>
            </a:r>
            <a:r>
              <a:rPr lang="en-ID" sz="2400" dirty="0"/>
              <a:t> </a:t>
            </a:r>
            <a:r>
              <a:rPr lang="en-ID" sz="2400" dirty="0" err="1"/>
              <a:t>digunakan</a:t>
            </a:r>
            <a:r>
              <a:rPr lang="en-ID" sz="2400" dirty="0"/>
              <a:t> (native python)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20605-A7F6-47F1-B67B-021C9152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78472"/>
            <a:ext cx="2743200" cy="365125"/>
          </a:xfrm>
        </p:spPr>
        <p:txBody>
          <a:bodyPr/>
          <a:lstStyle/>
          <a:p>
            <a:fld id="{8A7409E4-D43D-4036-AE02-5131D818BD5D}" type="slidenum">
              <a:rPr lang="en-US" smtClean="0"/>
              <a:pPr/>
              <a:t>22</a:t>
            </a:fld>
            <a:endParaRPr lang="en-US"/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873D62F7-B816-4CCB-96DA-870355632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3472220"/>
              </p:ext>
            </p:extLst>
          </p:nvPr>
        </p:nvGraphicFramePr>
        <p:xfrm>
          <a:off x="838200" y="2265591"/>
          <a:ext cx="4871884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593">
                  <a:extLst>
                    <a:ext uri="{9D8B030D-6E8A-4147-A177-3AD203B41FA5}">
                      <a16:colId xmlns:a16="http://schemas.microsoft.com/office/drawing/2014/main" val="1343183"/>
                    </a:ext>
                  </a:extLst>
                </a:gridCol>
                <a:gridCol w="3557291">
                  <a:extLst>
                    <a:ext uri="{9D8B030D-6E8A-4147-A177-3AD203B41FA5}">
                      <a16:colId xmlns:a16="http://schemas.microsoft.com/office/drawing/2014/main" val="36929742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List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[“apple”, “banana”, “cherry”]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084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Tuple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(“apple”, “banana”, “cherry”)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412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Set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{“apple”, “banana”, “cherry”}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1435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Dictionary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{“name”: “John”, “age”: 30}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87831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033C55C-7AF2-48D1-9FFC-D4366F8B2E16}"/>
              </a:ext>
            </a:extLst>
          </p:cNvPr>
          <p:cNvSpPr txBox="1"/>
          <p:nvPr/>
        </p:nvSpPr>
        <p:spPr>
          <a:xfrm>
            <a:off x="2040730" y="1725562"/>
            <a:ext cx="2282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Multiple value data</a:t>
            </a:r>
            <a:endParaRPr lang="en-ID" b="1" dirty="0"/>
          </a:p>
        </p:txBody>
      </p:sp>
      <p:pic>
        <p:nvPicPr>
          <p:cNvPr id="4098" name="Picture 2" descr="15 Examples to Master Python Lists vs Sets vs Tuples | by Soner Yıldırım |  Towards Data Science">
            <a:extLst>
              <a:ext uri="{FF2B5EF4-FFF2-40B4-BE49-F238E27FC236}">
                <a16:creationId xmlns:a16="http://schemas.microsoft.com/office/drawing/2014/main" id="{C8AC21F5-7BC2-4AE1-BC30-53DB693D2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686" y="3882778"/>
            <a:ext cx="4224715" cy="215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AFB7A24E-C5AF-4B5F-BE6A-EFC9AF89D2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044136"/>
              </p:ext>
            </p:extLst>
          </p:nvPr>
        </p:nvGraphicFramePr>
        <p:xfrm>
          <a:off x="6843253" y="2265591"/>
          <a:ext cx="4510547" cy="3383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43432">
                  <a:extLst>
                    <a:ext uri="{9D8B030D-6E8A-4147-A177-3AD203B41FA5}">
                      <a16:colId xmlns:a16="http://schemas.microsoft.com/office/drawing/2014/main" val="2112078138"/>
                    </a:ext>
                  </a:extLst>
                </a:gridCol>
                <a:gridCol w="2367115">
                  <a:extLst>
                    <a:ext uri="{9D8B030D-6E8A-4147-A177-3AD203B41FA5}">
                      <a16:colId xmlns:a16="http://schemas.microsoft.com/office/drawing/2014/main" val="39935285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Mutable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dirty="0"/>
                        <a:t>Data </a:t>
                      </a:r>
                      <a:r>
                        <a:rPr lang="en-ID" dirty="0" err="1"/>
                        <a:t>bisa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diubah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setelah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dibuat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52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Ordered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dirty="0" err="1"/>
                        <a:t>Elemen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dalam</a:t>
                      </a:r>
                      <a:r>
                        <a:rPr lang="en-ID" dirty="0"/>
                        <a:t> data </a:t>
                      </a:r>
                      <a:r>
                        <a:rPr lang="en-ID" dirty="0" err="1"/>
                        <a:t>disusun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berdasarkan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urutan</a:t>
                      </a:r>
                      <a:r>
                        <a:rPr lang="en-ID" dirty="0"/>
                        <a:t> </a:t>
                      </a:r>
                      <a:r>
                        <a:rPr lang="en-ID" dirty="0" err="1"/>
                        <a:t>tertentu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859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Indexing / Slicing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n-NO" dirty="0"/>
                        <a:t>elemen data dapat diakses berdasarkan posisi elemen (index)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0652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Duplicate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elemen</a:t>
                      </a:r>
                      <a:r>
                        <a:rPr lang="en-US" dirty="0"/>
                        <a:t> data yang </a:t>
                      </a:r>
                      <a:r>
                        <a:rPr lang="en-US" dirty="0" err="1"/>
                        <a:t>sama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dapat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muncul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lebih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dari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sekali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161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30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1C65B-4CEA-4D6D-B7F9-206E3E1FF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B7DE19-BDF4-4DC2-B97F-0B264944C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05A00D3-D3E8-469F-9C1C-114382F8E5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549823"/>
              </p:ext>
            </p:extLst>
          </p:nvPr>
        </p:nvGraphicFramePr>
        <p:xfrm>
          <a:off x="1207224" y="1916363"/>
          <a:ext cx="3307113" cy="3114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4574">
                  <a:extLst>
                    <a:ext uri="{9D8B030D-6E8A-4147-A177-3AD203B41FA5}">
                      <a16:colId xmlns:a16="http://schemas.microsoft.com/office/drawing/2014/main" val="287095766"/>
                    </a:ext>
                  </a:extLst>
                </a:gridCol>
                <a:gridCol w="1472859">
                  <a:extLst>
                    <a:ext uri="{9D8B030D-6E8A-4147-A177-3AD203B41FA5}">
                      <a16:colId xmlns:a16="http://schemas.microsoft.com/office/drawing/2014/main" val="2113938966"/>
                    </a:ext>
                  </a:extLst>
                </a:gridCol>
                <a:gridCol w="767114">
                  <a:extLst>
                    <a:ext uri="{9D8B030D-6E8A-4147-A177-3AD203B41FA5}">
                      <a16:colId xmlns:a16="http://schemas.microsoft.com/office/drawing/2014/main" val="3526790945"/>
                    </a:ext>
                  </a:extLst>
                </a:gridCol>
                <a:gridCol w="742566">
                  <a:extLst>
                    <a:ext uri="{9D8B030D-6E8A-4147-A177-3AD203B41FA5}">
                      <a16:colId xmlns:a16="http://schemas.microsoft.com/office/drawing/2014/main" val="1724115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err="1"/>
                        <a:t>Keterangan</a:t>
                      </a:r>
                      <a:endParaRPr lang="en-ID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/>
                        <a:t>Cth</a:t>
                      </a:r>
                      <a:endParaRPr lang="en-ID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Hasil</a:t>
                      </a:r>
                      <a:endParaRPr lang="en-ID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146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Addition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1+2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496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Subtraction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2-2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100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*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Multiplication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2*2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443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/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Division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4/2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99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%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Modulus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4%3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28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**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Exponentiation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3**3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62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//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Floor division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7//3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39659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E7DCB3C-6448-42B4-9D23-D14CBC257A9C}"/>
              </a:ext>
            </a:extLst>
          </p:cNvPr>
          <p:cNvSpPr txBox="1"/>
          <p:nvPr/>
        </p:nvSpPr>
        <p:spPr>
          <a:xfrm>
            <a:off x="2209800" y="1393079"/>
            <a:ext cx="1399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Arithmetic</a:t>
            </a:r>
            <a:r>
              <a:rPr lang="en-ID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F0A3A4-A414-4E33-9618-2E33451F5254}"/>
              </a:ext>
            </a:extLst>
          </p:cNvPr>
          <p:cNvSpPr txBox="1"/>
          <p:nvPr/>
        </p:nvSpPr>
        <p:spPr>
          <a:xfrm>
            <a:off x="7212694" y="1393079"/>
            <a:ext cx="1484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Comparison</a:t>
            </a:r>
            <a:endParaRPr lang="en-ID" b="1" dirty="0"/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E7F06865-629F-4561-A267-099702222A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193566"/>
              </p:ext>
            </p:extLst>
          </p:nvPr>
        </p:nvGraphicFramePr>
        <p:xfrm>
          <a:off x="5864333" y="1916363"/>
          <a:ext cx="4117867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4767">
                  <a:extLst>
                    <a:ext uri="{9D8B030D-6E8A-4147-A177-3AD203B41FA5}">
                      <a16:colId xmlns:a16="http://schemas.microsoft.com/office/drawing/2014/main" val="287095766"/>
                    </a:ext>
                  </a:extLst>
                </a:gridCol>
                <a:gridCol w="2185695">
                  <a:extLst>
                    <a:ext uri="{9D8B030D-6E8A-4147-A177-3AD203B41FA5}">
                      <a16:colId xmlns:a16="http://schemas.microsoft.com/office/drawing/2014/main" val="2113938966"/>
                    </a:ext>
                  </a:extLst>
                </a:gridCol>
                <a:gridCol w="859167">
                  <a:extLst>
                    <a:ext uri="{9D8B030D-6E8A-4147-A177-3AD203B41FA5}">
                      <a16:colId xmlns:a16="http://schemas.microsoft.com/office/drawing/2014/main" val="3526790945"/>
                    </a:ext>
                  </a:extLst>
                </a:gridCol>
                <a:gridCol w="638238">
                  <a:extLst>
                    <a:ext uri="{9D8B030D-6E8A-4147-A177-3AD203B41FA5}">
                      <a16:colId xmlns:a16="http://schemas.microsoft.com/office/drawing/2014/main" val="1724115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err="1"/>
                        <a:t>Keterangan</a:t>
                      </a:r>
                      <a:endParaRPr lang="en-ID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/>
                        <a:t>Cth</a:t>
                      </a:r>
                      <a:endParaRPr lang="en-ID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Hasil</a:t>
                      </a:r>
                      <a:endParaRPr lang="en-ID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564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==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Equal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3==3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True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496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!=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Not Equal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3!=3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False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100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&gt;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Greater Than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2&gt;2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False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443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&lt;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Less Than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3&lt;2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False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99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&gt;=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Greater Than or Equal to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2&gt;=2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True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28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&lt;=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Less Than or Equal to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2&lt;=3</a:t>
                      </a:r>
                      <a:endParaRPr lang="en-ID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True</a:t>
                      </a:r>
                      <a:endParaRPr lang="en-ID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625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6220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8863F-D80F-44C4-9E8C-CE3EFF4FC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If-Else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8DBFC5-8301-4C36-933A-C1C0F4AC2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748554-A779-4564-A8E3-F340D4830D0E}"/>
              </a:ext>
            </a:extLst>
          </p:cNvPr>
          <p:cNvSpPr/>
          <p:nvPr/>
        </p:nvSpPr>
        <p:spPr>
          <a:xfrm>
            <a:off x="872118" y="1583049"/>
            <a:ext cx="4832555" cy="277033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10</a:t>
            </a:r>
          </a:p>
          <a:p>
            <a:endParaRPr lang="en-US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if a &gt; 9: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print(“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lebih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besar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dari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9”)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else: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print(“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lebih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kecil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dari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9”)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39071A-0936-480A-AF7A-6DC75FE4AEBB}"/>
              </a:ext>
            </a:extLst>
          </p:cNvPr>
          <p:cNvSpPr/>
          <p:nvPr/>
        </p:nvSpPr>
        <p:spPr>
          <a:xfrm>
            <a:off x="872118" y="4891493"/>
            <a:ext cx="4832555" cy="92674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lebih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besar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dari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9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B79C71-9010-40F8-8410-9629BD7535A3}"/>
              </a:ext>
            </a:extLst>
          </p:cNvPr>
          <p:cNvSpPr txBox="1"/>
          <p:nvPr/>
        </p:nvSpPr>
        <p:spPr>
          <a:xfrm>
            <a:off x="838200" y="1208750"/>
            <a:ext cx="98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F987A4-44DA-4EAF-9218-7E266A0E57A1}"/>
              </a:ext>
            </a:extLst>
          </p:cNvPr>
          <p:cNvSpPr txBox="1"/>
          <p:nvPr/>
        </p:nvSpPr>
        <p:spPr>
          <a:xfrm>
            <a:off x="838200" y="4527439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</a:t>
            </a:r>
            <a:endParaRPr lang="en-ID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F2D9EA-D673-41EE-8430-4B2AC180B359}"/>
              </a:ext>
            </a:extLst>
          </p:cNvPr>
          <p:cNvSpPr/>
          <p:nvPr/>
        </p:nvSpPr>
        <p:spPr>
          <a:xfrm>
            <a:off x="6417511" y="1583049"/>
            <a:ext cx="4832555" cy="277033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9</a:t>
            </a:r>
          </a:p>
          <a:p>
            <a:endParaRPr lang="en-US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if a &gt; 9: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print(“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lebih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besar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dari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9”)</a:t>
            </a:r>
          </a:p>
          <a:p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elif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a == 9: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print(“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sembilan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”)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else: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print(“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lebih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kecil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dari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9”)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A6C0D3-E586-43EB-A3FD-DD6C0D2767D0}"/>
              </a:ext>
            </a:extLst>
          </p:cNvPr>
          <p:cNvSpPr/>
          <p:nvPr/>
        </p:nvSpPr>
        <p:spPr>
          <a:xfrm>
            <a:off x="6417511" y="4891493"/>
            <a:ext cx="4832555" cy="92674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sembilan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5D4AD1-62B2-4013-96BE-BB6C7CE25F0E}"/>
              </a:ext>
            </a:extLst>
          </p:cNvPr>
          <p:cNvSpPr txBox="1"/>
          <p:nvPr/>
        </p:nvSpPr>
        <p:spPr>
          <a:xfrm>
            <a:off x="6383593" y="1208750"/>
            <a:ext cx="98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:</a:t>
            </a:r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0B2138-49DC-4A9A-91CA-0962546C182B}"/>
              </a:ext>
            </a:extLst>
          </p:cNvPr>
          <p:cNvSpPr txBox="1"/>
          <p:nvPr/>
        </p:nvSpPr>
        <p:spPr>
          <a:xfrm>
            <a:off x="6383593" y="4527439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Output: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7677222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2153E-CB61-466E-AA94-986915271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Latihan II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8A031-120B-4D24-9D98-111B23D6E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E6E813-DBC7-44B4-BD16-246291A0E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985760" cy="68380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berikut</a:t>
            </a:r>
            <a:endParaRPr lang="en-ID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54F54A-E589-4285-9D46-EB8DD6B6FA57}"/>
              </a:ext>
            </a:extLst>
          </p:cNvPr>
          <p:cNvSpPr/>
          <p:nvPr/>
        </p:nvSpPr>
        <p:spPr>
          <a:xfrm>
            <a:off x="1516625" y="2499852"/>
            <a:ext cx="3070123" cy="146746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satu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b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dua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tiga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print(a)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003575-9943-4ADF-87A0-2441A6EDEDFA}"/>
              </a:ext>
            </a:extLst>
          </p:cNvPr>
          <p:cNvSpPr txBox="1"/>
          <p:nvPr/>
        </p:nvSpPr>
        <p:spPr>
          <a:xfrm>
            <a:off x="838200" y="2844225"/>
            <a:ext cx="529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1)</a:t>
            </a:r>
            <a:endParaRPr lang="en-ID" sz="32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0CA53C-2A54-45F6-9B9A-61330867EF1B}"/>
              </a:ext>
            </a:extLst>
          </p:cNvPr>
          <p:cNvSpPr/>
          <p:nvPr/>
        </p:nvSpPr>
        <p:spPr>
          <a:xfrm>
            <a:off x="1516625" y="4572000"/>
            <a:ext cx="3070123" cy="146746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satu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dua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tiga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print(A)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E2CAAB-30C4-4FE4-8AF9-165C884F3F33}"/>
              </a:ext>
            </a:extLst>
          </p:cNvPr>
          <p:cNvSpPr txBox="1"/>
          <p:nvPr/>
        </p:nvSpPr>
        <p:spPr>
          <a:xfrm>
            <a:off x="838200" y="4916373"/>
            <a:ext cx="529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2)</a:t>
            </a:r>
            <a:endParaRPr lang="en-ID" sz="3200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5584ED-6F8E-4AEB-ADC0-8725665060D5}"/>
              </a:ext>
            </a:extLst>
          </p:cNvPr>
          <p:cNvSpPr/>
          <p:nvPr/>
        </p:nvSpPr>
        <p:spPr>
          <a:xfrm>
            <a:off x="7202128" y="2499852"/>
            <a:ext cx="3070123" cy="146746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satu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b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dua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a+b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8D764-C541-4503-AC19-C07B3C97ED78}"/>
              </a:ext>
            </a:extLst>
          </p:cNvPr>
          <p:cNvSpPr txBox="1"/>
          <p:nvPr/>
        </p:nvSpPr>
        <p:spPr>
          <a:xfrm>
            <a:off x="6523703" y="2844225"/>
            <a:ext cx="529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3)</a:t>
            </a:r>
            <a:endParaRPr lang="en-ID" sz="3200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8CF394-28F0-4AE7-8EFA-B34F12AF53D1}"/>
              </a:ext>
            </a:extLst>
          </p:cNvPr>
          <p:cNvSpPr/>
          <p:nvPr/>
        </p:nvSpPr>
        <p:spPr>
          <a:xfrm>
            <a:off x="7202128" y="4572000"/>
            <a:ext cx="3070123" cy="146746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satu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dua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 =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tiga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print(A, a, a)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B0047A-E3B9-40A7-AF26-5F417099F900}"/>
              </a:ext>
            </a:extLst>
          </p:cNvPr>
          <p:cNvSpPr txBox="1"/>
          <p:nvPr/>
        </p:nvSpPr>
        <p:spPr>
          <a:xfrm>
            <a:off x="6523703" y="4916373"/>
            <a:ext cx="529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4)</a:t>
            </a:r>
            <a:endParaRPr lang="en-ID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026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2153E-CB61-466E-AA94-986915271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Latihan III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8A031-120B-4D24-9D98-111B23D6E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E6E813-DBC7-44B4-BD16-246291A0E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985760" cy="68380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berikut</a:t>
            </a:r>
            <a:endParaRPr lang="en-ID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54F54A-E589-4285-9D46-EB8DD6B6FA57}"/>
              </a:ext>
            </a:extLst>
          </p:cNvPr>
          <p:cNvSpPr/>
          <p:nvPr/>
        </p:nvSpPr>
        <p:spPr>
          <a:xfrm>
            <a:off x="1420762" y="2499852"/>
            <a:ext cx="3269226" cy="19836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x = 15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if x &gt; 10: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x + 4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else: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x = 10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print(x)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065329-CB40-4CB0-A24B-4F2308B5CE67}"/>
              </a:ext>
            </a:extLst>
          </p:cNvPr>
          <p:cNvSpPr txBox="1"/>
          <p:nvPr/>
        </p:nvSpPr>
        <p:spPr>
          <a:xfrm>
            <a:off x="771832" y="3199294"/>
            <a:ext cx="529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1)</a:t>
            </a:r>
            <a:endParaRPr lang="en-ID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19D660-7B94-4A17-90B0-71A7015B5ECA}"/>
              </a:ext>
            </a:extLst>
          </p:cNvPr>
          <p:cNvSpPr/>
          <p:nvPr/>
        </p:nvSpPr>
        <p:spPr>
          <a:xfrm>
            <a:off x="7128388" y="2499851"/>
            <a:ext cx="3269226" cy="21975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x = 10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y = 15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if y &gt; 10: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y = x + 4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else: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y = x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print(x + y)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C4DA3C-654D-4B8D-A928-5921533C5364}"/>
              </a:ext>
            </a:extLst>
          </p:cNvPr>
          <p:cNvSpPr txBox="1"/>
          <p:nvPr/>
        </p:nvSpPr>
        <p:spPr>
          <a:xfrm>
            <a:off x="6479458" y="3199294"/>
            <a:ext cx="529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2)</a:t>
            </a:r>
            <a:endParaRPr lang="en-ID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1397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1442069-29E3-44D3-853A-B71DBA56ABE5}"/>
              </a:ext>
            </a:extLst>
          </p:cNvPr>
          <p:cNvSpPr/>
          <p:nvPr/>
        </p:nvSpPr>
        <p:spPr>
          <a:xfrm>
            <a:off x="3817160" y="3336858"/>
            <a:ext cx="7376569" cy="232188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Penggunaan</a:t>
            </a:r>
            <a:endParaRPr lang="en-ID" dirty="0">
              <a:solidFill>
                <a:sysClr val="windowText" lastClr="0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986443-8B13-4FC2-81AF-D5E95C851F9F}"/>
              </a:ext>
            </a:extLst>
          </p:cNvPr>
          <p:cNvSpPr/>
          <p:nvPr/>
        </p:nvSpPr>
        <p:spPr>
          <a:xfrm>
            <a:off x="718019" y="3336858"/>
            <a:ext cx="2863381" cy="232188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Creation</a:t>
            </a:r>
            <a:endParaRPr lang="en-ID" dirty="0">
              <a:solidFill>
                <a:sysClr val="windowText" lastClr="00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031317-37C3-42FD-B28B-2164A18C0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FE62F-A498-465A-8129-193A867FE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822"/>
            <a:ext cx="10515600" cy="1853582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Sekumpulan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dijalankan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bila</a:t>
            </a:r>
            <a:r>
              <a:rPr lang="en-US" dirty="0"/>
              <a:t> </a:t>
            </a:r>
            <a:r>
              <a:rPr lang="en-US" dirty="0" err="1"/>
              <a:t>diminta</a:t>
            </a:r>
            <a:endParaRPr lang="en-US" dirty="0"/>
          </a:p>
          <a:p>
            <a:r>
              <a:rPr lang="en-ID" dirty="0" err="1"/>
              <a:t>Menerima</a:t>
            </a:r>
            <a:r>
              <a:rPr lang="en-ID" dirty="0"/>
              <a:t> parameter input </a:t>
            </a:r>
            <a:r>
              <a:rPr lang="en-ID" dirty="0" err="1"/>
              <a:t>sesuai</a:t>
            </a:r>
            <a:r>
              <a:rPr lang="en-ID" dirty="0"/>
              <a:t> yang </a:t>
            </a:r>
            <a:r>
              <a:rPr lang="en-ID" dirty="0" err="1"/>
              <a:t>ditentukan</a:t>
            </a:r>
            <a:endParaRPr lang="en-ID" dirty="0"/>
          </a:p>
          <a:p>
            <a:r>
              <a:rPr lang="en-ID" dirty="0" err="1"/>
              <a:t>Selain</a:t>
            </a:r>
            <a:r>
              <a:rPr lang="en-ID" dirty="0"/>
              <a:t> </a:t>
            </a:r>
            <a:r>
              <a:rPr lang="en-ID" dirty="0" err="1"/>
              <a:t>mengekseksi</a:t>
            </a:r>
            <a:r>
              <a:rPr lang="en-ID" dirty="0"/>
              <a:t> </a:t>
            </a:r>
            <a:r>
              <a:rPr lang="en-ID" dirty="0" err="1"/>
              <a:t>kode</a:t>
            </a:r>
            <a:r>
              <a:rPr lang="en-ID" dirty="0"/>
              <a:t>, </a:t>
            </a:r>
            <a:r>
              <a:rPr lang="en-ID" dirty="0" err="1"/>
              <a:t>fungsi</a:t>
            </a:r>
            <a:r>
              <a:rPr lang="en-ID" dirty="0"/>
              <a:t> juga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menghasilkan</a:t>
            </a:r>
            <a:r>
              <a:rPr lang="en-ID" dirty="0"/>
              <a:t> output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461A9F-46E8-4EBB-81BE-A8BB04B00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1BFBF340-D6A1-48AE-8DFE-9FDF7887BA90}"/>
              </a:ext>
            </a:extLst>
          </p:cNvPr>
          <p:cNvSpPr/>
          <p:nvPr/>
        </p:nvSpPr>
        <p:spPr>
          <a:xfrm>
            <a:off x="4080024" y="3779866"/>
            <a:ext cx="1836470" cy="36284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  <a:endParaRPr lang="en-ID" dirty="0"/>
          </a:p>
        </p:txBody>
      </p:sp>
      <p:sp>
        <p:nvSpPr>
          <p:cNvPr id="6" name="Arrow: Pentagon 5">
            <a:extLst>
              <a:ext uri="{FF2B5EF4-FFF2-40B4-BE49-F238E27FC236}">
                <a16:creationId xmlns:a16="http://schemas.microsoft.com/office/drawing/2014/main" id="{90F8E475-39C3-45D5-BF3B-33E304DF0BB6}"/>
              </a:ext>
            </a:extLst>
          </p:cNvPr>
          <p:cNvSpPr/>
          <p:nvPr/>
        </p:nvSpPr>
        <p:spPr>
          <a:xfrm>
            <a:off x="6152254" y="3779866"/>
            <a:ext cx="2681831" cy="36284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Proses</a:t>
            </a:r>
            <a:endParaRPr lang="en-ID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7D972034-B1FB-4CB2-80BF-1DC781EF8021}"/>
              </a:ext>
            </a:extLst>
          </p:cNvPr>
          <p:cNvSpPr/>
          <p:nvPr/>
        </p:nvSpPr>
        <p:spPr>
          <a:xfrm>
            <a:off x="9069846" y="3779866"/>
            <a:ext cx="1785330" cy="36284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  <a:endParaRPr lang="en-ID" dirty="0"/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271D578F-701C-4C45-AF42-EA25F9D957B0}"/>
              </a:ext>
            </a:extLst>
          </p:cNvPr>
          <p:cNvSpPr/>
          <p:nvPr/>
        </p:nvSpPr>
        <p:spPr>
          <a:xfrm>
            <a:off x="877834" y="3779866"/>
            <a:ext cx="2620206" cy="362845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Fungsi</a:t>
            </a:r>
            <a:endParaRPr lang="en-I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D29F1D-8FAD-4D42-9E8A-2D9090FD6F09}"/>
              </a:ext>
            </a:extLst>
          </p:cNvPr>
          <p:cNvSpPr txBox="1"/>
          <p:nvPr/>
        </p:nvSpPr>
        <p:spPr>
          <a:xfrm>
            <a:off x="1332017" y="4345819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f(x, y) = x + 2y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6B1C1B-FB4D-4663-95E2-BC6A4D197669}"/>
              </a:ext>
            </a:extLst>
          </p:cNvPr>
          <p:cNvSpPr txBox="1"/>
          <p:nvPr/>
        </p:nvSpPr>
        <p:spPr>
          <a:xfrm>
            <a:off x="4655857" y="434581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(1, 3)</a:t>
            </a:r>
            <a:endParaRPr lang="en-ID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D36983-8956-47FE-AF3B-189057B18047}"/>
              </a:ext>
            </a:extLst>
          </p:cNvPr>
          <p:cNvSpPr txBox="1"/>
          <p:nvPr/>
        </p:nvSpPr>
        <p:spPr>
          <a:xfrm>
            <a:off x="6897235" y="4345819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+ 2 x 3</a:t>
            </a:r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887EDB-8155-4E8C-9A27-6F2BF1DC127A}"/>
              </a:ext>
            </a:extLst>
          </p:cNvPr>
          <p:cNvSpPr txBox="1"/>
          <p:nvPr/>
        </p:nvSpPr>
        <p:spPr>
          <a:xfrm>
            <a:off x="9807661" y="434581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  <a:endParaRPr lang="en-ID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3F6BEB-915B-4AAC-87D9-9073C1DD0965}"/>
              </a:ext>
            </a:extLst>
          </p:cNvPr>
          <p:cNvSpPr txBox="1"/>
          <p:nvPr/>
        </p:nvSpPr>
        <p:spPr>
          <a:xfrm>
            <a:off x="1011300" y="4918259"/>
            <a:ext cx="235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f(x, y, z) = 2x + 2y + z</a:t>
            </a:r>
            <a:endParaRPr lang="en-ID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CA34E9-DFD6-4AAF-BB0B-1E34E105ED7A}"/>
              </a:ext>
            </a:extLst>
          </p:cNvPr>
          <p:cNvSpPr txBox="1"/>
          <p:nvPr/>
        </p:nvSpPr>
        <p:spPr>
          <a:xfrm>
            <a:off x="4655857" y="4899047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(1, 3)</a:t>
            </a:r>
            <a:endParaRPr lang="en-ID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3CABBF-CDE2-43FA-8329-666115D1DED2}"/>
              </a:ext>
            </a:extLst>
          </p:cNvPr>
          <p:cNvSpPr txBox="1"/>
          <p:nvPr/>
        </p:nvSpPr>
        <p:spPr>
          <a:xfrm>
            <a:off x="7101842" y="4899047"/>
            <a:ext cx="665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error</a:t>
            </a:r>
            <a:endParaRPr lang="en-ID" i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867A07-2769-4639-B6F4-47D7AD2E97E9}"/>
              </a:ext>
            </a:extLst>
          </p:cNvPr>
          <p:cNvSpPr txBox="1"/>
          <p:nvPr/>
        </p:nvSpPr>
        <p:spPr>
          <a:xfrm>
            <a:off x="9629952" y="4899047"/>
            <a:ext cx="665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error</a:t>
            </a:r>
            <a:endParaRPr lang="en-ID" i="1" dirty="0"/>
          </a:p>
        </p:txBody>
      </p:sp>
    </p:spTree>
    <p:extLst>
      <p:ext uri="{BB962C8B-B14F-4D97-AF65-F5344CB8AC3E}">
        <p14:creationId xmlns:p14="http://schemas.microsoft.com/office/powerpoint/2010/main" val="30518749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102E4-7D2B-406C-9CFB-05CC284E9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1EEB2-0AC3-4500-A238-DD17DC5DE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039682-0B4C-4780-A4C9-68D6FB276F6B}"/>
              </a:ext>
            </a:extLst>
          </p:cNvPr>
          <p:cNvSpPr/>
          <p:nvPr/>
        </p:nvSpPr>
        <p:spPr>
          <a:xfrm>
            <a:off x="1031001" y="1117853"/>
            <a:ext cx="4317097" cy="411173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Creation</a:t>
            </a:r>
            <a:endParaRPr lang="en-ID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740A28-6928-4C64-93B3-11671F345C14}"/>
              </a:ext>
            </a:extLst>
          </p:cNvPr>
          <p:cNvSpPr/>
          <p:nvPr/>
        </p:nvSpPr>
        <p:spPr>
          <a:xfrm>
            <a:off x="1031001" y="1674442"/>
            <a:ext cx="4234470" cy="8957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def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fungsi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(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x,y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):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return x + 2*y</a:t>
            </a:r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130458A5-DE57-4BE3-A248-AD7F0BE12313}"/>
              </a:ext>
            </a:extLst>
          </p:cNvPr>
          <p:cNvSpPr/>
          <p:nvPr/>
        </p:nvSpPr>
        <p:spPr>
          <a:xfrm>
            <a:off x="5774836" y="1117853"/>
            <a:ext cx="5290530" cy="411173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Penggunaan</a:t>
            </a:r>
            <a:endParaRPr lang="en-ID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C076D4-8E6F-48C0-831C-EED6809AA2A2}"/>
              </a:ext>
            </a:extLst>
          </p:cNvPr>
          <p:cNvSpPr/>
          <p:nvPr/>
        </p:nvSpPr>
        <p:spPr>
          <a:xfrm>
            <a:off x="5774505" y="1674442"/>
            <a:ext cx="3246260" cy="8957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hasil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=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fungsi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(2,3)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hasil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B5C195-36AA-4A94-81D8-CD5769DEB03A}"/>
              </a:ext>
            </a:extLst>
          </p:cNvPr>
          <p:cNvSpPr/>
          <p:nvPr/>
        </p:nvSpPr>
        <p:spPr>
          <a:xfrm>
            <a:off x="9847718" y="1674442"/>
            <a:ext cx="1015130" cy="8957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4969EAE6-9B0D-45B9-9C41-746B65967095}"/>
              </a:ext>
            </a:extLst>
          </p:cNvPr>
          <p:cNvSpPr/>
          <p:nvPr/>
        </p:nvSpPr>
        <p:spPr>
          <a:xfrm>
            <a:off x="9162597" y="1953530"/>
            <a:ext cx="543289" cy="337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58EF43-2435-4A0D-BE79-024433B2676B}"/>
              </a:ext>
            </a:extLst>
          </p:cNvPr>
          <p:cNvSpPr/>
          <p:nvPr/>
        </p:nvSpPr>
        <p:spPr>
          <a:xfrm>
            <a:off x="1031001" y="2709699"/>
            <a:ext cx="4234470" cy="161400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def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narsis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(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a,b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):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return a +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adalah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 + 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2BE1AC-6A5E-4E39-B4B3-083D985F5766}"/>
              </a:ext>
            </a:extLst>
          </p:cNvPr>
          <p:cNvSpPr/>
          <p:nvPr/>
        </p:nvSpPr>
        <p:spPr>
          <a:xfrm>
            <a:off x="5774836" y="2709698"/>
            <a:ext cx="3246260" cy="161400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</a:t>
            </a:r>
            <a:r>
              <a:rPr lang="en-US" sz="1200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narsis</a:t>
            </a:r>
            <a:r>
              <a:rPr lang="en-US" sz="1200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(“</a:t>
            </a:r>
            <a:r>
              <a:rPr lang="en-US" sz="1200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fariz</a:t>
            </a:r>
            <a:r>
              <a:rPr lang="en-US" sz="1200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”, “pa </a:t>
            </a:r>
            <a:r>
              <a:rPr lang="en-US" sz="1200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didi</a:t>
            </a:r>
            <a:r>
              <a:rPr lang="en-US" sz="1200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”))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143E1E-DC4C-4405-9169-B6833423AE79}"/>
              </a:ext>
            </a:extLst>
          </p:cNvPr>
          <p:cNvSpPr/>
          <p:nvPr/>
        </p:nvSpPr>
        <p:spPr>
          <a:xfrm>
            <a:off x="9847718" y="2709699"/>
            <a:ext cx="1015130" cy="161400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fariz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adalah</a:t>
            </a:r>
            <a:r>
              <a:rPr 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pa </a:t>
            </a:r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didi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4697BA89-11A9-49A6-AAB6-48E55F15E84C}"/>
              </a:ext>
            </a:extLst>
          </p:cNvPr>
          <p:cNvSpPr/>
          <p:nvPr/>
        </p:nvSpPr>
        <p:spPr>
          <a:xfrm>
            <a:off x="9162597" y="3304698"/>
            <a:ext cx="543289" cy="337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A3DC70-2E13-44FF-920B-EEE2E0E47065}"/>
              </a:ext>
            </a:extLst>
          </p:cNvPr>
          <p:cNvSpPr/>
          <p:nvPr/>
        </p:nvSpPr>
        <p:spPr>
          <a:xfrm>
            <a:off x="1031001" y="4463254"/>
            <a:ext cx="4234470" cy="161400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def 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tes_angka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(x):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if x%2 == 0: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    return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genap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else: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    return “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ganjil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6C4D63-71B9-4DEE-8E6D-0AA49DBE0E62}"/>
              </a:ext>
            </a:extLst>
          </p:cNvPr>
          <p:cNvSpPr/>
          <p:nvPr/>
        </p:nvSpPr>
        <p:spPr>
          <a:xfrm>
            <a:off x="5774836" y="4463252"/>
            <a:ext cx="3246260" cy="161400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</a:t>
            </a:r>
            <a:r>
              <a:rPr lang="en-US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tes_angka</a:t>
            </a:r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(2))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99402B-DB08-41E3-AABD-D616C80B8BA7}"/>
              </a:ext>
            </a:extLst>
          </p:cNvPr>
          <p:cNvSpPr/>
          <p:nvPr/>
        </p:nvSpPr>
        <p:spPr>
          <a:xfrm>
            <a:off x="9847718" y="4463254"/>
            <a:ext cx="1015130" cy="161400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Lucida Console" panose="020B0609040504020204" pitchFamily="49" charset="0"/>
              </a:rPr>
              <a:t>genap</a:t>
            </a:r>
            <a:endParaRPr lang="en-ID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D3A4746-55E4-483D-A6AA-DB26D225B53B}"/>
              </a:ext>
            </a:extLst>
          </p:cNvPr>
          <p:cNvSpPr/>
          <p:nvPr/>
        </p:nvSpPr>
        <p:spPr>
          <a:xfrm>
            <a:off x="9162597" y="5058253"/>
            <a:ext cx="543289" cy="3375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184441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AFF6C-A1B0-440D-9131-52FF764B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7B7C0-95BD-43D6-9E9A-D36A698C7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821"/>
            <a:ext cx="10515600" cy="2306179"/>
          </a:xfrm>
        </p:spPr>
        <p:txBody>
          <a:bodyPr/>
          <a:lstStyle/>
          <a:p>
            <a:r>
              <a:rPr lang="en-ID" dirty="0"/>
              <a:t>Library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kumpulan</a:t>
            </a:r>
            <a:r>
              <a:rPr lang="en-ID" dirty="0"/>
              <a:t> </a:t>
            </a:r>
            <a:r>
              <a:rPr lang="en-ID" dirty="0" err="1"/>
              <a:t>kode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fungsi</a:t>
            </a:r>
            <a:r>
              <a:rPr lang="en-ID" dirty="0"/>
              <a:t> yang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dibuat</a:t>
            </a:r>
            <a:r>
              <a:rPr lang="en-ID" dirty="0"/>
              <a:t> </a:t>
            </a:r>
            <a:r>
              <a:rPr lang="en-ID" dirty="0" err="1"/>
              <a:t>sebelumnya</a:t>
            </a:r>
            <a:r>
              <a:rPr lang="en-ID" dirty="0"/>
              <a:t> dan </a:t>
            </a:r>
            <a:r>
              <a:rPr lang="en-ID" dirty="0" err="1"/>
              <a:t>siap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menyelesaikan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</a:t>
            </a:r>
            <a:r>
              <a:rPr lang="en-ID" dirty="0" err="1"/>
              <a:t>tertentu</a:t>
            </a:r>
            <a:r>
              <a:rPr lang="en-ID" dirty="0"/>
              <a:t> </a:t>
            </a:r>
            <a:r>
              <a:rPr lang="en-ID" dirty="0" err="1"/>
              <a:t>tanpa</a:t>
            </a:r>
            <a:r>
              <a:rPr lang="en-ID" dirty="0"/>
              <a:t> </a:t>
            </a:r>
            <a:r>
              <a:rPr lang="en-ID" dirty="0" err="1"/>
              <a:t>harus</a:t>
            </a:r>
            <a:r>
              <a:rPr lang="en-ID" dirty="0"/>
              <a:t> </a:t>
            </a:r>
            <a:r>
              <a:rPr lang="en-ID" dirty="0" err="1"/>
              <a:t>menulis</a:t>
            </a:r>
            <a:r>
              <a:rPr lang="en-ID" dirty="0"/>
              <a:t> </a:t>
            </a:r>
            <a:r>
              <a:rPr lang="en-ID" dirty="0" err="1"/>
              <a:t>ulang</a:t>
            </a:r>
            <a:r>
              <a:rPr lang="en-ID" dirty="0"/>
              <a:t> </a:t>
            </a:r>
            <a:r>
              <a:rPr lang="en-ID" dirty="0" err="1"/>
              <a:t>kode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nol.</a:t>
            </a:r>
          </a:p>
          <a:p>
            <a:r>
              <a:rPr lang="en-ID" dirty="0"/>
              <a:t>Library </a:t>
            </a:r>
            <a:r>
              <a:rPr lang="en-ID" dirty="0" err="1"/>
              <a:t>membantu</a:t>
            </a:r>
            <a:r>
              <a:rPr lang="en-ID" dirty="0"/>
              <a:t> </a:t>
            </a:r>
            <a:r>
              <a:rPr lang="en-ID" dirty="0" err="1"/>
              <a:t>mempercepat</a:t>
            </a:r>
            <a:r>
              <a:rPr lang="en-ID" dirty="0"/>
              <a:t> </a:t>
            </a:r>
            <a:r>
              <a:rPr lang="en-ID" dirty="0" err="1"/>
              <a:t>pengembangan</a:t>
            </a:r>
            <a:r>
              <a:rPr lang="en-ID" dirty="0"/>
              <a:t> program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solusi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masalah</a:t>
            </a:r>
            <a:r>
              <a:rPr lang="en-ID" dirty="0"/>
              <a:t> </a:t>
            </a:r>
            <a:r>
              <a:rPr lang="en-ID" dirty="0" err="1"/>
              <a:t>umum</a:t>
            </a:r>
            <a:r>
              <a:rPr lang="en-ID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029485-A81F-41A1-9795-D3EAEE9D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0FB3A4-1EDF-4CAF-8E1C-A34BD2CFBF63}"/>
              </a:ext>
            </a:extLst>
          </p:cNvPr>
          <p:cNvSpPr/>
          <p:nvPr/>
        </p:nvSpPr>
        <p:spPr>
          <a:xfrm>
            <a:off x="1270341" y="3849400"/>
            <a:ext cx="1521954" cy="447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Library A</a:t>
            </a:r>
            <a:endParaRPr lang="en-ID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57AC1C-4301-4073-9732-78E2BD2338FC}"/>
              </a:ext>
            </a:extLst>
          </p:cNvPr>
          <p:cNvSpPr/>
          <p:nvPr/>
        </p:nvSpPr>
        <p:spPr>
          <a:xfrm>
            <a:off x="3230573" y="3898495"/>
            <a:ext cx="1521954" cy="349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Fungsi</a:t>
            </a:r>
            <a:r>
              <a:rPr lang="en-US" dirty="0"/>
              <a:t> B</a:t>
            </a:r>
            <a:endParaRPr lang="en-ID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283CD1-7935-4242-B122-AE0BD611F5B5}"/>
              </a:ext>
            </a:extLst>
          </p:cNvPr>
          <p:cNvSpPr/>
          <p:nvPr/>
        </p:nvSpPr>
        <p:spPr>
          <a:xfrm>
            <a:off x="3230573" y="3499596"/>
            <a:ext cx="1521954" cy="349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Fungsi</a:t>
            </a:r>
            <a:r>
              <a:rPr lang="en-US" dirty="0"/>
              <a:t> A</a:t>
            </a:r>
            <a:endParaRPr lang="en-ID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4A4E8C-1743-4BAF-A250-2545575F5EC9}"/>
              </a:ext>
            </a:extLst>
          </p:cNvPr>
          <p:cNvSpPr/>
          <p:nvPr/>
        </p:nvSpPr>
        <p:spPr>
          <a:xfrm>
            <a:off x="3230573" y="4297394"/>
            <a:ext cx="1521954" cy="349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  <a:endParaRPr lang="en-ID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EC2C3D-94A6-43A4-9050-B5F7C57F6BEE}"/>
              </a:ext>
            </a:extLst>
          </p:cNvPr>
          <p:cNvSpPr/>
          <p:nvPr/>
        </p:nvSpPr>
        <p:spPr>
          <a:xfrm>
            <a:off x="1270341" y="5138152"/>
            <a:ext cx="1521954" cy="447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Library B</a:t>
            </a:r>
            <a:endParaRPr lang="en-ID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6B10AE-B34B-4CBA-AF78-313EE5E10B0A}"/>
              </a:ext>
            </a:extLst>
          </p:cNvPr>
          <p:cNvSpPr/>
          <p:nvPr/>
        </p:nvSpPr>
        <p:spPr>
          <a:xfrm>
            <a:off x="3230573" y="5187247"/>
            <a:ext cx="1521954" cy="349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Fungsi</a:t>
            </a:r>
            <a:r>
              <a:rPr lang="en-US" dirty="0"/>
              <a:t> B</a:t>
            </a:r>
            <a:endParaRPr lang="en-ID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C4CCED-40E7-49E2-9E78-BAD23BB32C39}"/>
              </a:ext>
            </a:extLst>
          </p:cNvPr>
          <p:cNvSpPr/>
          <p:nvPr/>
        </p:nvSpPr>
        <p:spPr>
          <a:xfrm>
            <a:off x="3230573" y="4788348"/>
            <a:ext cx="1521954" cy="349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Fungsi</a:t>
            </a:r>
            <a:r>
              <a:rPr lang="en-US" dirty="0"/>
              <a:t> A</a:t>
            </a:r>
            <a:endParaRPr lang="en-ID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0F1623-D48C-411E-8735-FEDC1E8CB184}"/>
              </a:ext>
            </a:extLst>
          </p:cNvPr>
          <p:cNvSpPr/>
          <p:nvPr/>
        </p:nvSpPr>
        <p:spPr>
          <a:xfrm>
            <a:off x="3230573" y="5586146"/>
            <a:ext cx="1521954" cy="3498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  <a:endParaRPr lang="en-ID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DB3AC7-5010-455E-8645-3052BE739926}"/>
              </a:ext>
            </a:extLst>
          </p:cNvPr>
          <p:cNvSpPr/>
          <p:nvPr/>
        </p:nvSpPr>
        <p:spPr>
          <a:xfrm>
            <a:off x="8144193" y="3459707"/>
            <a:ext cx="3209607" cy="103255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def </a:t>
            </a:r>
            <a:r>
              <a:rPr lang="en-US" sz="1600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akar_kuadrat</a:t>
            </a:r>
            <a:r>
              <a:rPr lang="en-US" sz="1600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(x):</a:t>
            </a:r>
          </a:p>
          <a:p>
            <a:r>
              <a:rPr lang="en-US" sz="1600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return x ** 0.5</a:t>
            </a:r>
          </a:p>
          <a:p>
            <a:endParaRPr lang="en-US" sz="1600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  <a:p>
            <a:r>
              <a:rPr lang="en-US" sz="1600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</a:t>
            </a:r>
            <a:r>
              <a:rPr lang="en-US" sz="1600" dirty="0" err="1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akar_kuadrat</a:t>
            </a:r>
            <a:r>
              <a:rPr lang="en-US" sz="1600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(16))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E61BFD-5B55-459D-A18E-9E398A8C1B6D}"/>
              </a:ext>
            </a:extLst>
          </p:cNvPr>
          <p:cNvSpPr txBox="1"/>
          <p:nvPr/>
        </p:nvSpPr>
        <p:spPr>
          <a:xfrm>
            <a:off x="5799894" y="3729578"/>
            <a:ext cx="2281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library</a:t>
            </a:r>
            <a:endParaRPr lang="en-ID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BA44E0-17E7-4F76-B16F-DBA17409D36D}"/>
              </a:ext>
            </a:extLst>
          </p:cNvPr>
          <p:cNvSpPr txBox="1"/>
          <p:nvPr/>
        </p:nvSpPr>
        <p:spPr>
          <a:xfrm>
            <a:off x="5886551" y="4992817"/>
            <a:ext cx="2107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dgn</a:t>
            </a:r>
            <a:r>
              <a:rPr lang="en-US" dirty="0"/>
              <a:t> library</a:t>
            </a:r>
            <a:endParaRPr lang="en-ID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99FEDF-615D-414E-9D30-04AE1BBB9EE6}"/>
              </a:ext>
            </a:extLst>
          </p:cNvPr>
          <p:cNvSpPr/>
          <p:nvPr/>
        </p:nvSpPr>
        <p:spPr>
          <a:xfrm>
            <a:off x="8144193" y="4661205"/>
            <a:ext cx="3209607" cy="103255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D" sz="1600" dirty="0">
                <a:solidFill>
                  <a:schemeClr val="tx1"/>
                </a:solidFill>
              </a:rPr>
              <a:t>import math</a:t>
            </a:r>
          </a:p>
          <a:p>
            <a:endParaRPr lang="en-ID" sz="1600" dirty="0">
              <a:solidFill>
                <a:schemeClr val="tx1"/>
              </a:solidFill>
            </a:endParaRPr>
          </a:p>
          <a:p>
            <a:r>
              <a:rPr lang="en-ID" sz="1600" dirty="0">
                <a:solidFill>
                  <a:schemeClr val="tx1"/>
                </a:solidFill>
              </a:rPr>
              <a:t>print(</a:t>
            </a:r>
            <a:r>
              <a:rPr lang="en-ID" sz="1600" dirty="0" err="1">
                <a:solidFill>
                  <a:schemeClr val="tx1"/>
                </a:solidFill>
              </a:rPr>
              <a:t>math.sqrt</a:t>
            </a:r>
            <a:r>
              <a:rPr lang="en-ID" sz="1600" dirty="0">
                <a:solidFill>
                  <a:schemeClr val="tx1"/>
                </a:solidFill>
              </a:rPr>
              <a:t>(16))</a:t>
            </a:r>
            <a:endParaRPr lang="en-US" sz="16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77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79CBE2-7ADF-23F1-83BE-26DF183A5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i="1" dirty="0" err="1"/>
              <a:t>Algoritma</a:t>
            </a:r>
            <a:r>
              <a:rPr lang="en-US" i="1" dirty="0"/>
              <a:t>, Coding, Program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Mengenal</a:t>
            </a:r>
            <a:r>
              <a:rPr lang="en-US" dirty="0"/>
              <a:t> Python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Dasar-Dasar Python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Membuat</a:t>
            </a:r>
            <a:r>
              <a:rPr lang="en-US" dirty="0"/>
              <a:t> Program </a:t>
            </a:r>
            <a:r>
              <a:rPr lang="en-US" dirty="0" err="1"/>
              <a:t>Sederhana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Membuat</a:t>
            </a:r>
            <a:r>
              <a:rPr lang="en-US" dirty="0"/>
              <a:t> Web Application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742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58C58-841B-4C5F-B0D5-47A75E1EC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Latihan IV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66C733-F405-4DAB-B604-B1CA2EFA3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B11B0ADD-CE4F-407E-891F-55804DB3F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985760" cy="68380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berikut</a:t>
            </a:r>
            <a:endParaRPr lang="en-ID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E21D4D-B449-4D73-91F0-2195AD3DAEE6}"/>
              </a:ext>
            </a:extLst>
          </p:cNvPr>
          <p:cNvSpPr/>
          <p:nvPr/>
        </p:nvSpPr>
        <p:spPr>
          <a:xfrm>
            <a:off x="838200" y="2461348"/>
            <a:ext cx="6661552" cy="343454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def f(x):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return x**2</a:t>
            </a:r>
          </a:p>
          <a:p>
            <a:endParaRPr lang="en-US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def g(x):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y = x + 20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return y</a:t>
            </a:r>
          </a:p>
          <a:p>
            <a:endParaRPr lang="en-US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def h(x):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    return f(x) + g(x)</a:t>
            </a:r>
          </a:p>
          <a:p>
            <a:endParaRPr lang="en-US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ysClr val="windowText" lastClr="000000"/>
                </a:solidFill>
                <a:latin typeface="Lucida Console" panose="020B0609040504020204" pitchFamily="49" charset="0"/>
              </a:rPr>
              <a:t>print(f(2)+h(3))</a:t>
            </a:r>
            <a:endParaRPr lang="en-ID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500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C9662-722E-FE4C-A90E-967D55FD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err="1"/>
              <a:t>Membuat</a:t>
            </a:r>
            <a:r>
              <a:rPr lang="en-US" sz="4800" dirty="0"/>
              <a:t> Program </a:t>
            </a:r>
            <a:r>
              <a:rPr lang="en-US" sz="4800" dirty="0" err="1"/>
              <a:t>Sederhana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773624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8B2C-9C54-4B78-9055-8F640E89B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Interaksi</a:t>
            </a:r>
            <a:r>
              <a:rPr lang="en-US" dirty="0"/>
              <a:t>: input()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427E9E-5BF0-4B93-8354-1C2290BC4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F97BD9-7B79-48A2-B70D-F07B93E0C8B7}"/>
              </a:ext>
            </a:extLst>
          </p:cNvPr>
          <p:cNvSpPr/>
          <p:nvPr/>
        </p:nvSpPr>
        <p:spPr>
          <a:xfrm>
            <a:off x="872118" y="1745281"/>
            <a:ext cx="9768843" cy="14919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D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username = </a:t>
            </a:r>
            <a:r>
              <a:rPr lang="en-ID" sz="32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ID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32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"Enter username:"</a:t>
            </a:r>
            <a:r>
              <a:rPr lang="en-ID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ID" sz="3200" dirty="0"/>
            </a:br>
            <a:r>
              <a:rPr lang="en-ID" sz="32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D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32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"Username is: "</a:t>
            </a:r>
            <a:r>
              <a:rPr lang="en-ID" sz="32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 username)</a:t>
            </a:r>
            <a:endParaRPr lang="en-US" sz="3200" dirty="0">
              <a:solidFill>
                <a:sysClr val="windowText" lastClr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AAF84-0638-436D-AD15-19EACFFC7479}"/>
              </a:ext>
            </a:extLst>
          </p:cNvPr>
          <p:cNvSpPr txBox="1"/>
          <p:nvPr/>
        </p:nvSpPr>
        <p:spPr>
          <a:xfrm>
            <a:off x="838200" y="1246901"/>
            <a:ext cx="933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Contoh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C7E08-DB7E-471F-AB1A-17CB89A87C54}"/>
              </a:ext>
            </a:extLst>
          </p:cNvPr>
          <p:cNvSpPr txBox="1"/>
          <p:nvPr/>
        </p:nvSpPr>
        <p:spPr>
          <a:xfrm>
            <a:off x="882828" y="3923071"/>
            <a:ext cx="97581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Algoritma</a:t>
            </a:r>
            <a:r>
              <a:rPr lang="en-US" dirty="0"/>
              <a:t> Program:</a:t>
            </a:r>
          </a:p>
          <a:p>
            <a:pPr marL="342900" indent="-342900">
              <a:buAutoNum type="arabicPeriod"/>
            </a:pPr>
            <a:r>
              <a:rPr lang="en-US" dirty="0"/>
              <a:t>Program </a:t>
            </a:r>
            <a:r>
              <a:rPr lang="en-US" dirty="0" err="1"/>
              <a:t>menampilkan</a:t>
            </a:r>
            <a:r>
              <a:rPr lang="en-US" dirty="0"/>
              <a:t> </a:t>
            </a:r>
            <a:r>
              <a:rPr lang="en-US" dirty="0" err="1"/>
              <a:t>pesan</a:t>
            </a:r>
            <a:r>
              <a:rPr lang="en-US" dirty="0"/>
              <a:t> “Enter username:”</a:t>
            </a:r>
          </a:p>
          <a:p>
            <a:pPr marL="342900" indent="-342900">
              <a:buAutoNum type="arabicPeriod"/>
            </a:pPr>
            <a:r>
              <a:rPr lang="en-US" dirty="0"/>
              <a:t>User </a:t>
            </a:r>
            <a:r>
              <a:rPr lang="en-US" dirty="0" err="1"/>
              <a:t>melakukan</a:t>
            </a:r>
            <a:r>
              <a:rPr lang="en-US" dirty="0"/>
              <a:t> input </a:t>
            </a:r>
            <a:r>
              <a:rPr lang="en-US" dirty="0" err="1"/>
              <a:t>teks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Program </a:t>
            </a:r>
            <a:r>
              <a:rPr lang="en-US" dirty="0" err="1"/>
              <a:t>menampilkan</a:t>
            </a:r>
            <a:r>
              <a:rPr lang="en-US" dirty="0"/>
              <a:t> kata “Username is: “ </a:t>
            </a:r>
            <a:r>
              <a:rPr lang="en-US" dirty="0" err="1"/>
              <a:t>diikuti</a:t>
            </a:r>
            <a:r>
              <a:rPr lang="en-US" dirty="0"/>
              <a:t> oleh </a:t>
            </a:r>
            <a:r>
              <a:rPr lang="en-US" dirty="0" err="1"/>
              <a:t>apapun</a:t>
            </a:r>
            <a:r>
              <a:rPr lang="en-US" dirty="0"/>
              <a:t> yang user input pada </a:t>
            </a:r>
            <a:r>
              <a:rPr lang="en-US" dirty="0" err="1"/>
              <a:t>tahap</a:t>
            </a:r>
            <a:r>
              <a:rPr lang="en-US" dirty="0"/>
              <a:t> </a:t>
            </a:r>
            <a:r>
              <a:rPr lang="en-US" dirty="0" err="1"/>
              <a:t>sebelumnya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6777938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BF800-DD59-4BBC-9D36-304199745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</a:t>
            </a:r>
            <a:r>
              <a:rPr lang="en-US" dirty="0" err="1"/>
              <a:t>Identifikasi</a:t>
            </a:r>
            <a:r>
              <a:rPr lang="en-US" dirty="0"/>
              <a:t> Angka </a:t>
            </a:r>
            <a:r>
              <a:rPr lang="en-US" dirty="0" err="1"/>
              <a:t>Ganjil</a:t>
            </a:r>
            <a:r>
              <a:rPr lang="en-US" dirty="0"/>
              <a:t>/</a:t>
            </a:r>
            <a:r>
              <a:rPr lang="en-US" dirty="0" err="1"/>
              <a:t>Genap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972E-2456-44A3-83DB-CAB37CD52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B377A9-3D7E-4E56-B769-9BA0B1357806}"/>
              </a:ext>
            </a:extLst>
          </p:cNvPr>
          <p:cNvSpPr/>
          <p:nvPr/>
        </p:nvSpPr>
        <p:spPr>
          <a:xfrm>
            <a:off x="872118" y="1280707"/>
            <a:ext cx="9768843" cy="19934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D" sz="2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angka</a:t>
            </a:r>
            <a:r>
              <a:rPr lang="en-ID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 int(input(“Masukkan </a:t>
            </a:r>
            <a:r>
              <a:rPr lang="en-ID" sz="2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angka</a:t>
            </a:r>
            <a:r>
              <a:rPr lang="en-ID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"))</a:t>
            </a:r>
            <a:br>
              <a:rPr lang="en-ID" sz="2400" dirty="0">
                <a:solidFill>
                  <a:schemeClr val="tx1"/>
                </a:solidFill>
              </a:rPr>
            </a:br>
            <a:r>
              <a:rPr lang="en-ID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lang="en-ID" sz="2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angka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% 2 == 0:</a:t>
            </a:r>
          </a:p>
          <a:p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   print(“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genap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”)</a:t>
            </a:r>
          </a:p>
          <a:p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else:</a:t>
            </a:r>
          </a:p>
          <a:p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   print(“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ganjil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”)</a:t>
            </a:r>
            <a:endParaRPr 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97992-854C-49FE-8181-1647DA83305E}"/>
              </a:ext>
            </a:extLst>
          </p:cNvPr>
          <p:cNvSpPr txBox="1"/>
          <p:nvPr/>
        </p:nvSpPr>
        <p:spPr>
          <a:xfrm>
            <a:off x="872118" y="3738717"/>
            <a:ext cx="3083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 </a:t>
            </a:r>
            <a:r>
              <a:rPr lang="en-US" dirty="0" err="1"/>
              <a:t>menjadi</a:t>
            </a:r>
            <a:r>
              <a:rPr lang="en-US" dirty="0"/>
              <a:t> ganjilgenap.py</a:t>
            </a:r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6761C9-B4F5-4B03-87D5-F23B1B7C9B67}"/>
              </a:ext>
            </a:extLst>
          </p:cNvPr>
          <p:cNvSpPr txBox="1"/>
          <p:nvPr/>
        </p:nvSpPr>
        <p:spPr>
          <a:xfrm>
            <a:off x="272845" y="3738717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2)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5D2432-075E-4947-B6CB-6965EB3C38A5}"/>
              </a:ext>
            </a:extLst>
          </p:cNvPr>
          <p:cNvSpPr txBox="1"/>
          <p:nvPr/>
        </p:nvSpPr>
        <p:spPr>
          <a:xfrm>
            <a:off x="272845" y="2145890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1)</a:t>
            </a:r>
            <a:endParaRPr lang="en-ID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7CA407-4642-4C1E-8DC3-CC01941635E2}"/>
              </a:ext>
            </a:extLst>
          </p:cNvPr>
          <p:cNvSpPr txBox="1"/>
          <p:nvPr/>
        </p:nvSpPr>
        <p:spPr>
          <a:xfrm>
            <a:off x="872118" y="4261248"/>
            <a:ext cx="6196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Cari </a:t>
            </a:r>
            <a:r>
              <a:rPr lang="en-US" dirty="0" err="1"/>
              <a:t>lokasi</a:t>
            </a:r>
            <a:r>
              <a:rPr lang="en-US" dirty="0"/>
              <a:t> file ganjilgenap.py -&gt; </a:t>
            </a:r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 -&gt; </a:t>
            </a:r>
            <a:r>
              <a:rPr lang="en-US" i="1" dirty="0"/>
              <a:t>copy as path</a:t>
            </a:r>
            <a:endParaRPr lang="en-ID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10B63F-04B3-438D-B3C8-CD7494C942E9}"/>
              </a:ext>
            </a:extLst>
          </p:cNvPr>
          <p:cNvSpPr txBox="1"/>
          <p:nvPr/>
        </p:nvSpPr>
        <p:spPr>
          <a:xfrm>
            <a:off x="272845" y="4261248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3)</a:t>
            </a:r>
            <a:endParaRPr lang="en-ID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3DE325-6F2E-4918-AFA2-335494EC0FA2}"/>
              </a:ext>
            </a:extLst>
          </p:cNvPr>
          <p:cNvSpPr txBox="1"/>
          <p:nvPr/>
        </p:nvSpPr>
        <p:spPr>
          <a:xfrm>
            <a:off x="872118" y="4790117"/>
            <a:ext cx="2589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Buka command prompt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B63B88-E955-4097-8EC5-7B8C14BE5BAF}"/>
              </a:ext>
            </a:extLst>
          </p:cNvPr>
          <p:cNvSpPr txBox="1"/>
          <p:nvPr/>
        </p:nvSpPr>
        <p:spPr>
          <a:xfrm>
            <a:off x="272845" y="4790117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4)</a:t>
            </a:r>
            <a:endParaRPr lang="en-ID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86E401-8173-4B92-8144-54F94C29A221}"/>
              </a:ext>
            </a:extLst>
          </p:cNvPr>
          <p:cNvSpPr txBox="1"/>
          <p:nvPr/>
        </p:nvSpPr>
        <p:spPr>
          <a:xfrm>
            <a:off x="872118" y="5331544"/>
            <a:ext cx="2005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Jalankan</a:t>
            </a:r>
            <a:r>
              <a:rPr lang="en-US" dirty="0"/>
              <a:t> </a:t>
            </a:r>
            <a:r>
              <a:rPr lang="en-US" dirty="0" err="1"/>
              <a:t>perintah</a:t>
            </a:r>
            <a:r>
              <a:rPr lang="en-US" dirty="0"/>
              <a:t>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FB839D-1150-466F-965B-BB8F48A058D1}"/>
              </a:ext>
            </a:extLst>
          </p:cNvPr>
          <p:cNvSpPr txBox="1"/>
          <p:nvPr/>
        </p:nvSpPr>
        <p:spPr>
          <a:xfrm>
            <a:off x="272845" y="5331544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5)</a:t>
            </a:r>
            <a:endParaRPr lang="en-ID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4015C1-AA6A-45D9-8CC7-BE32D8C8A101}"/>
              </a:ext>
            </a:extLst>
          </p:cNvPr>
          <p:cNvSpPr/>
          <p:nvPr/>
        </p:nvSpPr>
        <p:spPr>
          <a:xfrm>
            <a:off x="2971799" y="5272706"/>
            <a:ext cx="7669161" cy="4870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</a:rPr>
              <a:t>python &lt;</a:t>
            </a:r>
            <a:r>
              <a:rPr lang="en-US" i="1" dirty="0">
                <a:solidFill>
                  <a:sysClr val="windowText" lastClr="000000"/>
                </a:solidFill>
              </a:rPr>
              <a:t>paste path file ganjilgenap.py</a:t>
            </a:r>
            <a:r>
              <a:rPr lang="en-US" dirty="0">
                <a:solidFill>
                  <a:sysClr val="windowText" lastClr="000000"/>
                </a:solidFill>
              </a:rPr>
              <a:t>&gt;</a:t>
            </a:r>
            <a:endParaRPr lang="en-ID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7469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BF800-DD59-4BBC-9D36-304199745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Navigasi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972E-2456-44A3-83DB-CAB37CD52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34</a:t>
            </a:fld>
            <a:endParaRPr lang="en-US"/>
          </a:p>
        </p:txBody>
      </p:sp>
      <p:graphicFrame>
        <p:nvGraphicFramePr>
          <p:cNvPr id="3" name="Table 15">
            <a:extLst>
              <a:ext uri="{FF2B5EF4-FFF2-40B4-BE49-F238E27FC236}">
                <a16:creationId xmlns:a16="http://schemas.microsoft.com/office/drawing/2014/main" id="{EB79F18A-50A8-4F98-A04B-7140BBF55C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936041"/>
              </p:ext>
            </p:extLst>
          </p:nvPr>
        </p:nvGraphicFramePr>
        <p:xfrm>
          <a:off x="951903" y="1222893"/>
          <a:ext cx="5559361" cy="2392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6629">
                  <a:extLst>
                    <a:ext uri="{9D8B030D-6E8A-4147-A177-3AD203B41FA5}">
                      <a16:colId xmlns:a16="http://schemas.microsoft.com/office/drawing/2014/main" val="123728068"/>
                    </a:ext>
                  </a:extLst>
                </a:gridCol>
                <a:gridCol w="5142732">
                  <a:extLst>
                    <a:ext uri="{9D8B030D-6E8A-4147-A177-3AD203B41FA5}">
                      <a16:colId xmlns:a16="http://schemas.microsoft.com/office/drawing/2014/main" val="10981713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1.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Tampilkan</a:t>
                      </a:r>
                      <a:r>
                        <a:rPr lang="en-US" dirty="0"/>
                        <a:t> menu yang </a:t>
                      </a:r>
                      <a:r>
                        <a:rPr lang="en-US" dirty="0" err="1"/>
                        <a:t>ada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67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2.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Meminta</a:t>
                      </a:r>
                      <a:r>
                        <a:rPr lang="en-US" dirty="0"/>
                        <a:t> user </a:t>
                      </a:r>
                      <a:r>
                        <a:rPr lang="en-US" dirty="0" err="1"/>
                        <a:t>untuk</a:t>
                      </a:r>
                      <a:r>
                        <a:rPr lang="en-US" dirty="0"/>
                        <a:t> input </a:t>
                      </a:r>
                      <a:r>
                        <a:rPr lang="en-US" dirty="0" err="1"/>
                        <a:t>angka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sesuai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tampilan</a:t>
                      </a:r>
                      <a:r>
                        <a:rPr lang="en-US" dirty="0"/>
                        <a:t> menu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8787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Menampilkan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hasil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sesuai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angka</a:t>
                      </a:r>
                      <a:r>
                        <a:rPr lang="en-US" dirty="0"/>
                        <a:t> input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276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Meminta</a:t>
                      </a:r>
                      <a:r>
                        <a:rPr lang="en-US" dirty="0"/>
                        <a:t> user </a:t>
                      </a:r>
                      <a:r>
                        <a:rPr lang="en-US" dirty="0" err="1"/>
                        <a:t>untuk</a:t>
                      </a:r>
                      <a:r>
                        <a:rPr lang="en-US" dirty="0"/>
                        <a:t> input </a:t>
                      </a:r>
                      <a:r>
                        <a:rPr lang="en-US" dirty="0" err="1"/>
                        <a:t>angka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apabila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mau</a:t>
                      </a:r>
                      <a:r>
                        <a:rPr lang="en-US" dirty="0"/>
                        <a:t> Kembali </a:t>
                      </a:r>
                      <a:r>
                        <a:rPr lang="en-US" dirty="0" err="1"/>
                        <a:t>ke</a:t>
                      </a:r>
                      <a:r>
                        <a:rPr lang="en-US" dirty="0"/>
                        <a:t> menu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947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5.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Kembali </a:t>
                      </a:r>
                      <a:r>
                        <a:rPr lang="en-US" dirty="0" err="1"/>
                        <a:t>ke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langkah</a:t>
                      </a:r>
                      <a:r>
                        <a:rPr lang="en-US" dirty="0"/>
                        <a:t> 1 </a:t>
                      </a:r>
                      <a:r>
                        <a:rPr lang="en-US" dirty="0" err="1"/>
                        <a:t>setelah</a:t>
                      </a:r>
                      <a:r>
                        <a:rPr lang="en-US" dirty="0"/>
                        <a:t> user input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078784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BCCF5F7C-17CE-43AC-83F2-5B069C293A86}"/>
              </a:ext>
            </a:extLst>
          </p:cNvPr>
          <p:cNvSpPr/>
          <p:nvPr/>
        </p:nvSpPr>
        <p:spPr>
          <a:xfrm>
            <a:off x="7411799" y="1320088"/>
            <a:ext cx="3516451" cy="4786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Program </a:t>
            </a:r>
            <a:r>
              <a:rPr lang="en-US" dirty="0" err="1"/>
              <a:t>Pulsa</a:t>
            </a:r>
            <a:endParaRPr lang="en-ID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A6B043-0B03-4BF1-9F8A-155B18C1575C}"/>
              </a:ext>
            </a:extLst>
          </p:cNvPr>
          <p:cNvSpPr/>
          <p:nvPr/>
        </p:nvSpPr>
        <p:spPr>
          <a:xfrm>
            <a:off x="7411799" y="1945118"/>
            <a:ext cx="1528091" cy="365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Cek </a:t>
            </a:r>
            <a:r>
              <a:rPr lang="en-US" sz="1400" dirty="0" err="1"/>
              <a:t>Pulsa</a:t>
            </a:r>
            <a:endParaRPr lang="en-ID" sz="1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6A8619A-002B-487B-BD39-533C76EB83C4}"/>
              </a:ext>
            </a:extLst>
          </p:cNvPr>
          <p:cNvSpPr/>
          <p:nvPr/>
        </p:nvSpPr>
        <p:spPr>
          <a:xfrm>
            <a:off x="7411799" y="2859607"/>
            <a:ext cx="1528091" cy="365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Cek </a:t>
            </a:r>
            <a:r>
              <a:rPr lang="en-US" sz="1400" dirty="0" err="1"/>
              <a:t>Kuota</a:t>
            </a:r>
            <a:endParaRPr lang="en-ID" sz="1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AB3E2B0-B272-4FD2-86C1-E8240F3D504F}"/>
              </a:ext>
            </a:extLst>
          </p:cNvPr>
          <p:cNvSpPr/>
          <p:nvPr/>
        </p:nvSpPr>
        <p:spPr>
          <a:xfrm>
            <a:off x="7411799" y="3771859"/>
            <a:ext cx="1528091" cy="365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Cek Masa </a:t>
            </a:r>
            <a:r>
              <a:rPr lang="en-US" sz="1400" dirty="0" err="1"/>
              <a:t>Kartu</a:t>
            </a:r>
            <a:endParaRPr lang="en-ID" sz="1400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0D08B5B-9CD5-4098-B8AF-2F7BB36B3128}"/>
              </a:ext>
            </a:extLst>
          </p:cNvPr>
          <p:cNvCxnSpPr>
            <a:stCxn id="18" idx="3"/>
          </p:cNvCxnSpPr>
          <p:nvPr/>
        </p:nvCxnSpPr>
        <p:spPr>
          <a:xfrm flipV="1">
            <a:off x="8939890" y="2127680"/>
            <a:ext cx="644376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30856ED-0FDC-42D0-B0F6-29453CA67B1C}"/>
              </a:ext>
            </a:extLst>
          </p:cNvPr>
          <p:cNvSpPr txBox="1"/>
          <p:nvPr/>
        </p:nvSpPr>
        <p:spPr>
          <a:xfrm>
            <a:off x="9612618" y="1973791"/>
            <a:ext cx="1710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Print nominal </a:t>
            </a:r>
            <a:r>
              <a:rPr lang="en-US" sz="1400" dirty="0" err="1"/>
              <a:t>pulsa</a:t>
            </a:r>
            <a:endParaRPr lang="en-ID" sz="14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9C0D18-01E6-4B05-9304-9CCEB3DC07A7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8939890" y="2127681"/>
            <a:ext cx="644376" cy="3554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ECB1C9D-1A8E-4694-915A-E29EDDC4562F}"/>
              </a:ext>
            </a:extLst>
          </p:cNvPr>
          <p:cNvSpPr txBox="1"/>
          <p:nvPr/>
        </p:nvSpPr>
        <p:spPr>
          <a:xfrm>
            <a:off x="9612618" y="2329195"/>
            <a:ext cx="159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Kembali </a:t>
            </a:r>
            <a:r>
              <a:rPr lang="en-US" sz="1400" dirty="0" err="1"/>
              <a:t>ke</a:t>
            </a:r>
            <a:r>
              <a:rPr lang="en-US" sz="1400" dirty="0"/>
              <a:t> menu</a:t>
            </a:r>
            <a:endParaRPr lang="en-ID" sz="14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9A401B5-B1E6-496A-8F86-8BBA8502232D}"/>
              </a:ext>
            </a:extLst>
          </p:cNvPr>
          <p:cNvCxnSpPr/>
          <p:nvPr/>
        </p:nvCxnSpPr>
        <p:spPr>
          <a:xfrm flipV="1">
            <a:off x="8939890" y="3020206"/>
            <a:ext cx="644376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4E13275-0653-4ADF-BF49-9A647815CEFB}"/>
              </a:ext>
            </a:extLst>
          </p:cNvPr>
          <p:cNvSpPr txBox="1"/>
          <p:nvPr/>
        </p:nvSpPr>
        <p:spPr>
          <a:xfrm>
            <a:off x="9612618" y="2866317"/>
            <a:ext cx="1741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Print nominal </a:t>
            </a:r>
            <a:r>
              <a:rPr lang="en-US" sz="1400" dirty="0" err="1"/>
              <a:t>kuota</a:t>
            </a:r>
            <a:endParaRPr lang="en-ID" sz="1400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D0139D-E141-4B83-94DF-A2511C544991}"/>
              </a:ext>
            </a:extLst>
          </p:cNvPr>
          <p:cNvCxnSpPr>
            <a:cxnSpLocks/>
          </p:cNvCxnSpPr>
          <p:nvPr/>
        </p:nvCxnSpPr>
        <p:spPr>
          <a:xfrm>
            <a:off x="8939890" y="3020207"/>
            <a:ext cx="644376" cy="3554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CAE298F-DCE7-4A00-9A9A-1425456883FB}"/>
              </a:ext>
            </a:extLst>
          </p:cNvPr>
          <p:cNvSpPr txBox="1"/>
          <p:nvPr/>
        </p:nvSpPr>
        <p:spPr>
          <a:xfrm>
            <a:off x="9612618" y="3221721"/>
            <a:ext cx="159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Kembali </a:t>
            </a:r>
            <a:r>
              <a:rPr lang="en-US" sz="1400" dirty="0" err="1"/>
              <a:t>ke</a:t>
            </a:r>
            <a:r>
              <a:rPr lang="en-US" sz="1400" dirty="0"/>
              <a:t> menu</a:t>
            </a:r>
            <a:endParaRPr lang="en-ID" sz="14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B8134D2-BF65-4203-BC9A-902AC5294BA4}"/>
              </a:ext>
            </a:extLst>
          </p:cNvPr>
          <p:cNvCxnSpPr/>
          <p:nvPr/>
        </p:nvCxnSpPr>
        <p:spPr>
          <a:xfrm flipV="1">
            <a:off x="8939890" y="3949561"/>
            <a:ext cx="644376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7859CF8-D128-43E3-9426-975DB7BA4B5F}"/>
              </a:ext>
            </a:extLst>
          </p:cNvPr>
          <p:cNvSpPr txBox="1"/>
          <p:nvPr/>
        </p:nvSpPr>
        <p:spPr>
          <a:xfrm>
            <a:off x="9612618" y="3795672"/>
            <a:ext cx="1477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Print masa </a:t>
            </a:r>
            <a:r>
              <a:rPr lang="en-US" sz="1400" dirty="0" err="1"/>
              <a:t>kartu</a:t>
            </a:r>
            <a:endParaRPr lang="en-ID" sz="1400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6B1CD8-27CD-4642-8D90-F1FBCE5C9A59}"/>
              </a:ext>
            </a:extLst>
          </p:cNvPr>
          <p:cNvCxnSpPr>
            <a:cxnSpLocks/>
          </p:cNvCxnSpPr>
          <p:nvPr/>
        </p:nvCxnSpPr>
        <p:spPr>
          <a:xfrm>
            <a:off x="8939890" y="3949562"/>
            <a:ext cx="644376" cy="3554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44718B8-C9F7-45FB-B51A-43B6C6DF967D}"/>
              </a:ext>
            </a:extLst>
          </p:cNvPr>
          <p:cNvSpPr txBox="1"/>
          <p:nvPr/>
        </p:nvSpPr>
        <p:spPr>
          <a:xfrm>
            <a:off x="9612618" y="4151076"/>
            <a:ext cx="159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Kembali </a:t>
            </a:r>
            <a:r>
              <a:rPr lang="en-US" sz="1400" dirty="0" err="1"/>
              <a:t>ke</a:t>
            </a:r>
            <a:r>
              <a:rPr lang="en-US" sz="1400" dirty="0"/>
              <a:t> menu</a:t>
            </a:r>
            <a:endParaRPr lang="en-ID" sz="1400" dirty="0"/>
          </a:p>
        </p:txBody>
      </p:sp>
    </p:spTree>
    <p:extLst>
      <p:ext uri="{BB962C8B-B14F-4D97-AF65-F5344CB8AC3E}">
        <p14:creationId xmlns:p14="http://schemas.microsoft.com/office/powerpoint/2010/main" val="30952835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BF800-DD59-4BBC-9D36-304199745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Navigasi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9972E-2456-44A3-83DB-CAB37CD52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4B85A9-E3CD-41F7-80C7-248857CA15B9}"/>
              </a:ext>
            </a:extLst>
          </p:cNvPr>
          <p:cNvSpPr txBox="1"/>
          <p:nvPr/>
        </p:nvSpPr>
        <p:spPr>
          <a:xfrm>
            <a:off x="838200" y="4563345"/>
            <a:ext cx="40400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app_pulsa.py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Cari </a:t>
            </a:r>
            <a:r>
              <a:rPr lang="en-US" dirty="0" err="1"/>
              <a:t>lokasi</a:t>
            </a:r>
            <a:r>
              <a:rPr lang="en-US" dirty="0"/>
              <a:t> app_pulsa.py di explorer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 -&gt; </a:t>
            </a:r>
            <a:r>
              <a:rPr lang="en-US" i="1" dirty="0"/>
              <a:t>copy as path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Buka command prompt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 err="1"/>
              <a:t>Jalankan</a:t>
            </a:r>
            <a:r>
              <a:rPr lang="en-ID" dirty="0"/>
              <a:t> command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5B8E81C-A345-4B12-9C32-9E3FF17CFA46}"/>
              </a:ext>
            </a:extLst>
          </p:cNvPr>
          <p:cNvSpPr/>
          <p:nvPr/>
        </p:nvSpPr>
        <p:spPr>
          <a:xfrm>
            <a:off x="3410760" y="5723296"/>
            <a:ext cx="3206749" cy="2399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python &lt;</a:t>
            </a:r>
            <a:r>
              <a:rPr lang="en-US" sz="1400" i="1" dirty="0">
                <a:solidFill>
                  <a:sysClr val="windowText" lastClr="000000"/>
                </a:solidFill>
              </a:rPr>
              <a:t>paste path file app_pulsa.py</a:t>
            </a:r>
            <a:r>
              <a:rPr lang="en-US" sz="1400" dirty="0">
                <a:solidFill>
                  <a:sysClr val="windowText" lastClr="000000"/>
                </a:solidFill>
              </a:rPr>
              <a:t>&gt;</a:t>
            </a:r>
            <a:endParaRPr lang="en-ID" sz="1400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DAFCDCE9-2F17-454A-A32B-4203A1E16F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0260289"/>
              </p:ext>
            </p:extLst>
          </p:nvPr>
        </p:nvGraphicFramePr>
        <p:xfrm>
          <a:off x="665941" y="1131062"/>
          <a:ext cx="6594027" cy="3185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012">
                  <a:extLst>
                    <a:ext uri="{9D8B030D-6E8A-4147-A177-3AD203B41FA5}">
                      <a16:colId xmlns:a16="http://schemas.microsoft.com/office/drawing/2014/main" val="3978141517"/>
                    </a:ext>
                  </a:extLst>
                </a:gridCol>
                <a:gridCol w="6391015">
                  <a:extLst>
                    <a:ext uri="{9D8B030D-6E8A-4147-A177-3AD203B41FA5}">
                      <a16:colId xmlns:a16="http://schemas.microsoft.com/office/drawing/2014/main" val="729772044"/>
                    </a:ext>
                  </a:extLst>
                </a:gridCol>
              </a:tblGrid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daftar_menu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 "1. Cek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Pulsa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\n2. Cek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Kuota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\n3. Cek Masa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Kartu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\n4.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Keluar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"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804710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>
                        <a:solidFill>
                          <a:sysClr val="windowText" lastClr="00000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9652337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3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def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cek_pulsa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():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0710651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4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print("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Pulsa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Anda Rp0")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089458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5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user_input_pulsa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 input("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Ketik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0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untuk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kembali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menu  ")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730452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6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if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user_input_pulsa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== "0":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739933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7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Lucida Console" panose="020B0609040504020204" pitchFamily="49" charset="0"/>
                        </a:rPr>
                        <a:t>        menu()     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724891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8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843441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9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def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cek_kuota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():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90142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10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print("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Kuota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Anda Rp0")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352251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11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user_input_kuota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 input("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Ketik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0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untuk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kembali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menu  ")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232001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12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if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user_input_kuota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== "0":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309763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13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Lucida Console" panose="020B0609040504020204" pitchFamily="49" charset="0"/>
                        </a:rPr>
                        <a:t>        menu()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1988393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14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974938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15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def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cek_masa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():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127855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16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print("Masa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Kartu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Anda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habis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")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7248677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17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user_input_masa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 input("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Ketik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0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untuk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kembali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ke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menu  ")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349047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18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if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user_input_masa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== "0":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042371"/>
                  </a:ext>
                </a:extLst>
              </a:tr>
              <a:tr h="136225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19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Lucida Console" panose="020B0609040504020204" pitchFamily="49" charset="0"/>
                        </a:rPr>
                        <a:t>        menu()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5679005"/>
                  </a:ext>
                </a:extLst>
              </a:tr>
            </a:tbl>
          </a:graphicData>
        </a:graphic>
      </p:graphicFrame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16B1FA12-1033-4045-8E2E-36D1CE06E2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398973"/>
              </p:ext>
            </p:extLst>
          </p:nvPr>
        </p:nvGraphicFramePr>
        <p:xfrm>
          <a:off x="7522151" y="1117853"/>
          <a:ext cx="4100936" cy="35502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6407">
                  <a:extLst>
                    <a:ext uri="{9D8B030D-6E8A-4147-A177-3AD203B41FA5}">
                      <a16:colId xmlns:a16="http://schemas.microsoft.com/office/drawing/2014/main" val="3978141517"/>
                    </a:ext>
                  </a:extLst>
                </a:gridCol>
                <a:gridCol w="3914529">
                  <a:extLst>
                    <a:ext uri="{9D8B030D-6E8A-4147-A177-3AD203B41FA5}">
                      <a16:colId xmlns:a16="http://schemas.microsoft.com/office/drawing/2014/main" val="729772044"/>
                    </a:ext>
                  </a:extLst>
                </a:gridCol>
              </a:tblGrid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20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def menu():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804710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21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print(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daftar_menu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9652337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22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 input("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pilih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menu (1-4)  ")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0710651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23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if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== "1":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089458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24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   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cek_pulsa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()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730452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25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elif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== "2":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739933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26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Lucida Console" panose="020B0609040504020204" pitchFamily="49" charset="0"/>
                        </a:rPr>
                        <a:t>       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cek_kuota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()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724891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27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Lucida Console" panose="020B0609040504020204" pitchFamily="49" charset="0"/>
                        </a:rPr>
                        <a:t>   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elif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== "3":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843441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28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   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cek_masa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()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90142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29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elif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user_input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== "4":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352251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30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    print("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terima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kasih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")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232001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31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else: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309763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32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        print("error")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1988393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33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Lucida Console" panose="020B0609040504020204" pitchFamily="49" charset="0"/>
                        </a:rPr>
                        <a:t>        </a:t>
                      </a: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latin typeface="Lucida Console" panose="020B0609040504020204" pitchFamily="49" charset="0"/>
                        </a:rPr>
                        <a:t>menu()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974938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34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>
                        <a:solidFill>
                          <a:sysClr val="windowText" lastClr="00000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127855"/>
                  </a:ext>
                </a:extLst>
              </a:tr>
              <a:tr h="221892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Lucida Console" panose="020B0609040504020204" pitchFamily="49" charset="0"/>
                        </a:rPr>
                        <a:t>35</a:t>
                      </a:r>
                      <a:endParaRPr lang="en-ID" sz="900" b="1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Lucida Console" panose="020B0609040504020204" pitchFamily="49" charset="0"/>
                        </a:rPr>
                        <a:t>menu()</a:t>
                      </a:r>
                      <a:endParaRPr lang="en-ID" sz="1100" dirty="0">
                        <a:latin typeface="Lucida Console" panose="020B0609040504020204" pitchFamily="49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7248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49196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1D584-9CAB-4E41-8662-1523441DC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Challenge for later:</a:t>
            </a:r>
            <a:br>
              <a:rPr lang="en-US" sz="4000" dirty="0"/>
            </a:br>
            <a:r>
              <a:rPr lang="en-US" sz="4000" dirty="0"/>
              <a:t>Improved Version of Program dengan </a:t>
            </a:r>
            <a:r>
              <a:rPr lang="en-US" sz="4000" dirty="0" err="1"/>
              <a:t>Navigasi</a:t>
            </a:r>
            <a:endParaRPr lang="en-ID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F0797F-A37B-4ACB-B06B-BA678A254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1F5280-4D8E-4121-AE7D-BAEBB7D3BA84}"/>
              </a:ext>
            </a:extLst>
          </p:cNvPr>
          <p:cNvSpPr/>
          <p:nvPr/>
        </p:nvSpPr>
        <p:spPr>
          <a:xfrm>
            <a:off x="1342392" y="1975457"/>
            <a:ext cx="3516451" cy="4786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Program </a:t>
            </a:r>
            <a:r>
              <a:rPr lang="en-US" dirty="0" err="1">
                <a:solidFill>
                  <a:schemeClr val="bg1"/>
                </a:solidFill>
              </a:rPr>
              <a:t>Pulsa</a:t>
            </a:r>
            <a:r>
              <a:rPr lang="en-US" dirty="0">
                <a:solidFill>
                  <a:schemeClr val="bg1"/>
                </a:solidFill>
              </a:rPr>
              <a:t> v2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9A5324-1BA4-4EE6-A9FF-86094C7EFFDC}"/>
              </a:ext>
            </a:extLst>
          </p:cNvPr>
          <p:cNvSpPr/>
          <p:nvPr/>
        </p:nvSpPr>
        <p:spPr>
          <a:xfrm>
            <a:off x="1342392" y="2600487"/>
            <a:ext cx="1528091" cy="365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Cek </a:t>
            </a:r>
            <a:r>
              <a:rPr lang="en-US" sz="1400" dirty="0" err="1">
                <a:solidFill>
                  <a:schemeClr val="bg1"/>
                </a:solidFill>
              </a:rPr>
              <a:t>Pulsa</a:t>
            </a:r>
            <a:endParaRPr lang="en-ID" sz="14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F0DD3-2759-4223-A5AC-BCE8CEF4D645}"/>
              </a:ext>
            </a:extLst>
          </p:cNvPr>
          <p:cNvSpPr/>
          <p:nvPr/>
        </p:nvSpPr>
        <p:spPr>
          <a:xfrm>
            <a:off x="1342392" y="3514976"/>
            <a:ext cx="1528091" cy="365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Cek </a:t>
            </a:r>
            <a:r>
              <a:rPr lang="en-US" sz="1400" dirty="0" err="1">
                <a:solidFill>
                  <a:schemeClr val="bg1"/>
                </a:solidFill>
              </a:rPr>
              <a:t>Kuota</a:t>
            </a:r>
            <a:endParaRPr lang="en-ID" sz="14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AA99B9-EC1A-4D7A-8776-78E5F2F34F69}"/>
              </a:ext>
            </a:extLst>
          </p:cNvPr>
          <p:cNvSpPr/>
          <p:nvPr/>
        </p:nvSpPr>
        <p:spPr>
          <a:xfrm>
            <a:off x="1342392" y="4427228"/>
            <a:ext cx="1528091" cy="365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Cek Masa </a:t>
            </a:r>
            <a:r>
              <a:rPr lang="en-US" sz="1400" dirty="0" err="1">
                <a:solidFill>
                  <a:schemeClr val="bg1"/>
                </a:solidFill>
              </a:rPr>
              <a:t>Kartu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E172219-1EAB-4B81-B7F1-F7D9E1FFBC08}"/>
              </a:ext>
            </a:extLst>
          </p:cNvPr>
          <p:cNvCxnSpPr>
            <a:stCxn id="6" idx="3"/>
          </p:cNvCxnSpPr>
          <p:nvPr/>
        </p:nvCxnSpPr>
        <p:spPr>
          <a:xfrm flipV="1">
            <a:off x="2870483" y="2783049"/>
            <a:ext cx="644376" cy="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5F8818F-87FA-44DF-891B-6450FCA88ADA}"/>
              </a:ext>
            </a:extLst>
          </p:cNvPr>
          <p:cNvSpPr txBox="1"/>
          <p:nvPr/>
        </p:nvSpPr>
        <p:spPr>
          <a:xfrm>
            <a:off x="3543211" y="2629160"/>
            <a:ext cx="1710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Print nominal </a:t>
            </a:r>
            <a:r>
              <a:rPr lang="en-US" sz="1400" dirty="0" err="1">
                <a:solidFill>
                  <a:schemeClr val="bg1"/>
                </a:solidFill>
              </a:rPr>
              <a:t>pulsa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BFBA12F-9EE3-4A2D-AE25-284190E7910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870483" y="2783050"/>
            <a:ext cx="644376" cy="35540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80B3D98-EECE-4F3D-ACE2-A61DAC767D83}"/>
              </a:ext>
            </a:extLst>
          </p:cNvPr>
          <p:cNvSpPr txBox="1"/>
          <p:nvPr/>
        </p:nvSpPr>
        <p:spPr>
          <a:xfrm>
            <a:off x="3543211" y="2984564"/>
            <a:ext cx="159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Kembali </a:t>
            </a:r>
            <a:r>
              <a:rPr lang="en-US" sz="1400" dirty="0" err="1">
                <a:solidFill>
                  <a:schemeClr val="bg1"/>
                </a:solidFill>
              </a:rPr>
              <a:t>ke</a:t>
            </a:r>
            <a:r>
              <a:rPr lang="en-US" sz="1400" dirty="0">
                <a:solidFill>
                  <a:schemeClr val="bg1"/>
                </a:solidFill>
              </a:rPr>
              <a:t> menu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D05E452-088B-4B79-B529-48A59D830B78}"/>
              </a:ext>
            </a:extLst>
          </p:cNvPr>
          <p:cNvCxnSpPr/>
          <p:nvPr/>
        </p:nvCxnSpPr>
        <p:spPr>
          <a:xfrm flipV="1">
            <a:off x="2870483" y="3675575"/>
            <a:ext cx="644376" cy="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70B9FE1-70B8-4BA0-BA64-8CA55B28E69F}"/>
              </a:ext>
            </a:extLst>
          </p:cNvPr>
          <p:cNvSpPr txBox="1"/>
          <p:nvPr/>
        </p:nvSpPr>
        <p:spPr>
          <a:xfrm>
            <a:off x="3543211" y="3521686"/>
            <a:ext cx="1741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Print nominal </a:t>
            </a:r>
            <a:r>
              <a:rPr lang="en-US" sz="1400" dirty="0" err="1">
                <a:solidFill>
                  <a:schemeClr val="bg1"/>
                </a:solidFill>
              </a:rPr>
              <a:t>kuota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DC1A5F-1B9D-4EA1-8490-B8D2C41354B9}"/>
              </a:ext>
            </a:extLst>
          </p:cNvPr>
          <p:cNvCxnSpPr>
            <a:cxnSpLocks/>
          </p:cNvCxnSpPr>
          <p:nvPr/>
        </p:nvCxnSpPr>
        <p:spPr>
          <a:xfrm>
            <a:off x="2870483" y="3675576"/>
            <a:ext cx="644376" cy="35540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1B4E17A-1C50-4ACF-9058-65ADEA21B161}"/>
              </a:ext>
            </a:extLst>
          </p:cNvPr>
          <p:cNvSpPr txBox="1"/>
          <p:nvPr/>
        </p:nvSpPr>
        <p:spPr>
          <a:xfrm>
            <a:off x="3543211" y="3877090"/>
            <a:ext cx="159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Kembali </a:t>
            </a:r>
            <a:r>
              <a:rPr lang="en-US" sz="1400" dirty="0" err="1">
                <a:solidFill>
                  <a:schemeClr val="bg1"/>
                </a:solidFill>
              </a:rPr>
              <a:t>ke</a:t>
            </a:r>
            <a:r>
              <a:rPr lang="en-US" sz="1400" dirty="0">
                <a:solidFill>
                  <a:schemeClr val="bg1"/>
                </a:solidFill>
              </a:rPr>
              <a:t> menu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2A6945-C956-472D-9C4E-8FFF12FA63A6}"/>
              </a:ext>
            </a:extLst>
          </p:cNvPr>
          <p:cNvCxnSpPr/>
          <p:nvPr/>
        </p:nvCxnSpPr>
        <p:spPr>
          <a:xfrm flipV="1">
            <a:off x="2870483" y="4604930"/>
            <a:ext cx="644376" cy="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8BBCA9E-C180-4168-B178-C9819477E643}"/>
              </a:ext>
            </a:extLst>
          </p:cNvPr>
          <p:cNvSpPr txBox="1"/>
          <p:nvPr/>
        </p:nvSpPr>
        <p:spPr>
          <a:xfrm>
            <a:off x="3543211" y="4451041"/>
            <a:ext cx="1477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Print masa </a:t>
            </a:r>
            <a:r>
              <a:rPr lang="en-US" sz="1400" dirty="0" err="1">
                <a:solidFill>
                  <a:schemeClr val="bg1"/>
                </a:solidFill>
              </a:rPr>
              <a:t>kartu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9FE31E-9839-4BC0-95B8-661631321043}"/>
              </a:ext>
            </a:extLst>
          </p:cNvPr>
          <p:cNvCxnSpPr>
            <a:cxnSpLocks/>
          </p:cNvCxnSpPr>
          <p:nvPr/>
        </p:nvCxnSpPr>
        <p:spPr>
          <a:xfrm>
            <a:off x="2870483" y="4604931"/>
            <a:ext cx="644376" cy="35540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638F8B0-8432-46B3-B226-6E17E6C78F83}"/>
              </a:ext>
            </a:extLst>
          </p:cNvPr>
          <p:cNvSpPr txBox="1"/>
          <p:nvPr/>
        </p:nvSpPr>
        <p:spPr>
          <a:xfrm>
            <a:off x="3543211" y="4806445"/>
            <a:ext cx="159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Kembali </a:t>
            </a:r>
            <a:r>
              <a:rPr lang="en-US" sz="1400" dirty="0" err="1">
                <a:solidFill>
                  <a:schemeClr val="bg1"/>
                </a:solidFill>
              </a:rPr>
              <a:t>ke</a:t>
            </a:r>
            <a:r>
              <a:rPr lang="en-US" sz="1400" dirty="0">
                <a:solidFill>
                  <a:schemeClr val="bg1"/>
                </a:solidFill>
              </a:rPr>
              <a:t> menu</a:t>
            </a:r>
            <a:endParaRPr lang="en-ID" sz="1400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7CAA6BE-B0EC-4397-8902-38EE6845EF78}"/>
              </a:ext>
            </a:extLst>
          </p:cNvPr>
          <p:cNvSpPr/>
          <p:nvPr/>
        </p:nvSpPr>
        <p:spPr>
          <a:xfrm>
            <a:off x="1342392" y="5332769"/>
            <a:ext cx="1528091" cy="365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Tambah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Pulsa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7B4A875-626C-4890-8764-AECA10A42ED1}"/>
              </a:ext>
            </a:extLst>
          </p:cNvPr>
          <p:cNvCxnSpPr/>
          <p:nvPr/>
        </p:nvCxnSpPr>
        <p:spPr>
          <a:xfrm flipV="1">
            <a:off x="2870483" y="5510471"/>
            <a:ext cx="644376" cy="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0A5A745-5340-4E36-A2A6-EFA7F2527787}"/>
              </a:ext>
            </a:extLst>
          </p:cNvPr>
          <p:cNvSpPr txBox="1"/>
          <p:nvPr/>
        </p:nvSpPr>
        <p:spPr>
          <a:xfrm>
            <a:off x="5737788" y="5356582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1.000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C7EBEBA-FC8F-463B-8173-AEB40978BE5F}"/>
              </a:ext>
            </a:extLst>
          </p:cNvPr>
          <p:cNvCxnSpPr>
            <a:cxnSpLocks/>
          </p:cNvCxnSpPr>
          <p:nvPr/>
        </p:nvCxnSpPr>
        <p:spPr>
          <a:xfrm>
            <a:off x="2870483" y="5510472"/>
            <a:ext cx="644376" cy="35540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85EB790-0A9D-403A-94F8-EB4D91DD4911}"/>
              </a:ext>
            </a:extLst>
          </p:cNvPr>
          <p:cNvSpPr txBox="1"/>
          <p:nvPr/>
        </p:nvSpPr>
        <p:spPr>
          <a:xfrm>
            <a:off x="3543211" y="5711986"/>
            <a:ext cx="159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Kembali </a:t>
            </a:r>
            <a:r>
              <a:rPr lang="en-US" sz="1400" dirty="0" err="1">
                <a:solidFill>
                  <a:schemeClr val="bg1"/>
                </a:solidFill>
              </a:rPr>
              <a:t>ke</a:t>
            </a:r>
            <a:r>
              <a:rPr lang="en-US" sz="1400" dirty="0">
                <a:solidFill>
                  <a:schemeClr val="bg1"/>
                </a:solidFill>
              </a:rPr>
              <a:t> menu</a:t>
            </a:r>
            <a:endParaRPr lang="en-ID" sz="1400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7B6D42-53A1-410E-BC9D-AD261E06B04B}"/>
              </a:ext>
            </a:extLst>
          </p:cNvPr>
          <p:cNvSpPr/>
          <p:nvPr/>
        </p:nvSpPr>
        <p:spPr>
          <a:xfrm>
            <a:off x="3543211" y="5332769"/>
            <a:ext cx="1528091" cy="3651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Nominal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1FE04B8-F127-4A57-80FA-968A6F0B0B3F}"/>
              </a:ext>
            </a:extLst>
          </p:cNvPr>
          <p:cNvCxnSpPr/>
          <p:nvPr/>
        </p:nvCxnSpPr>
        <p:spPr>
          <a:xfrm flipV="1">
            <a:off x="5071302" y="5510471"/>
            <a:ext cx="644376" cy="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80174C7-013D-4938-8674-99D10169C79A}"/>
              </a:ext>
            </a:extLst>
          </p:cNvPr>
          <p:cNvCxnSpPr>
            <a:cxnSpLocks/>
          </p:cNvCxnSpPr>
          <p:nvPr/>
        </p:nvCxnSpPr>
        <p:spPr>
          <a:xfrm>
            <a:off x="5071302" y="5510472"/>
            <a:ext cx="644376" cy="355403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9B9C6CC-A1CC-4FC8-8C17-3C85C2FE2516}"/>
              </a:ext>
            </a:extLst>
          </p:cNvPr>
          <p:cNvSpPr txBox="1"/>
          <p:nvPr/>
        </p:nvSpPr>
        <p:spPr>
          <a:xfrm>
            <a:off x="5737788" y="5718846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5.000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F5EF5AB-A119-47F7-ABCC-089E72AFC460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5071302" y="5515332"/>
            <a:ext cx="666486" cy="699597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BD75E0F-624D-4F24-8126-5E87D176D8D7}"/>
              </a:ext>
            </a:extLst>
          </p:cNvPr>
          <p:cNvSpPr txBox="1"/>
          <p:nvPr/>
        </p:nvSpPr>
        <p:spPr>
          <a:xfrm>
            <a:off x="5737788" y="6061040"/>
            <a:ext cx="7040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10.000</a:t>
            </a:r>
            <a:endParaRPr lang="en-ID" sz="1400" dirty="0">
              <a:solidFill>
                <a:schemeClr val="bg1"/>
              </a:solidFill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4388729-B21A-4432-926B-66259CB114C0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5071302" y="5515332"/>
            <a:ext cx="674943" cy="102358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A39098B0-9EB1-4308-A903-EC67600AF58F}"/>
              </a:ext>
            </a:extLst>
          </p:cNvPr>
          <p:cNvSpPr txBox="1"/>
          <p:nvPr/>
        </p:nvSpPr>
        <p:spPr>
          <a:xfrm>
            <a:off x="5750790" y="6372937"/>
            <a:ext cx="159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Kembali </a:t>
            </a:r>
            <a:r>
              <a:rPr lang="en-US" sz="1400" dirty="0" err="1">
                <a:solidFill>
                  <a:schemeClr val="bg1"/>
                </a:solidFill>
              </a:rPr>
              <a:t>ke</a:t>
            </a:r>
            <a:r>
              <a:rPr lang="en-US" sz="1400" dirty="0">
                <a:solidFill>
                  <a:schemeClr val="bg1"/>
                </a:solidFill>
              </a:rPr>
              <a:t> menu</a:t>
            </a:r>
            <a:endParaRPr lang="en-ID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2663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4B395-071E-4E6D-AE85-506DB71D1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/>
              <a:t>Membuat</a:t>
            </a:r>
            <a:r>
              <a:rPr lang="en-US" sz="6000" dirty="0"/>
              <a:t> Program </a:t>
            </a:r>
            <a:r>
              <a:rPr lang="en-US" sz="6000" dirty="0" err="1"/>
              <a:t>Berbasis</a:t>
            </a:r>
            <a:r>
              <a:rPr lang="en-US" sz="6000" dirty="0"/>
              <a:t> Web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C0DE6-4272-4B2E-96EC-52E11DDB98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streamlit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180286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798CC-726E-4D34-84CE-608C1241B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Streamlit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86505-38C3-4726-8DCF-21F725D7D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2822"/>
            <a:ext cx="10515600" cy="2418178"/>
          </a:xfrm>
        </p:spPr>
        <p:txBody>
          <a:bodyPr/>
          <a:lstStyle/>
          <a:p>
            <a:r>
              <a:rPr lang="en-ID" dirty="0" err="1"/>
              <a:t>Streamlit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framework pada Python yang </a:t>
            </a:r>
            <a:r>
              <a:rPr lang="en-ID" dirty="0" err="1"/>
              <a:t>memudahkan</a:t>
            </a:r>
            <a:r>
              <a:rPr lang="en-ID" dirty="0"/>
              <a:t> </a:t>
            </a:r>
            <a:r>
              <a:rPr lang="en-ID" dirty="0" err="1"/>
              <a:t>pembuatan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web </a:t>
            </a:r>
            <a:r>
              <a:rPr lang="en-ID" dirty="0" err="1"/>
              <a:t>interaktif</a:t>
            </a:r>
            <a:endParaRPr lang="en-ID" dirty="0"/>
          </a:p>
          <a:p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Streamlit</a:t>
            </a:r>
            <a:r>
              <a:rPr lang="en-ID" dirty="0"/>
              <a:t>, Anda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hanya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menulis</a:t>
            </a:r>
            <a:r>
              <a:rPr lang="en-ID" dirty="0"/>
              <a:t> </a:t>
            </a:r>
            <a:r>
              <a:rPr lang="en-ID" dirty="0" err="1"/>
              <a:t>kode</a:t>
            </a:r>
            <a:r>
              <a:rPr lang="en-ID" dirty="0"/>
              <a:t> Python, </a:t>
            </a:r>
            <a:r>
              <a:rPr lang="en-ID" dirty="0" err="1"/>
              <a:t>tanpa</a:t>
            </a:r>
            <a:r>
              <a:rPr lang="en-ID" dirty="0"/>
              <a:t> </a:t>
            </a:r>
            <a:r>
              <a:rPr lang="en-ID" dirty="0" err="1"/>
              <a:t>perlu</a:t>
            </a:r>
            <a:r>
              <a:rPr lang="en-ID" dirty="0"/>
              <a:t> </a:t>
            </a:r>
            <a:r>
              <a:rPr lang="en-ID" dirty="0" err="1"/>
              <a:t>keahlian</a:t>
            </a:r>
            <a:r>
              <a:rPr lang="en-ID" dirty="0"/>
              <a:t> </a:t>
            </a:r>
            <a:r>
              <a:rPr lang="en-ID" dirty="0" err="1"/>
              <a:t>khusus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pengembangan</a:t>
            </a:r>
            <a:r>
              <a:rPr lang="en-ID" dirty="0"/>
              <a:t> web.</a:t>
            </a:r>
          </a:p>
          <a:p>
            <a:endParaRPr lang="en-ID" dirty="0"/>
          </a:p>
          <a:p>
            <a:pPr marL="0" indent="0">
              <a:buNone/>
            </a:pP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F5081B-CB19-459F-879A-1E08093F4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A7500A-FED4-408C-A477-4EA8255B3D28}"/>
              </a:ext>
            </a:extLst>
          </p:cNvPr>
          <p:cNvSpPr txBox="1"/>
          <p:nvPr/>
        </p:nvSpPr>
        <p:spPr>
          <a:xfrm>
            <a:off x="1123055" y="3731243"/>
            <a:ext cx="30796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Cara Install </a:t>
            </a:r>
            <a:r>
              <a:rPr lang="en-US" dirty="0" err="1"/>
              <a:t>Streamlit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Buka command prompt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Ketik</a:t>
            </a:r>
            <a:r>
              <a:rPr lang="en-US" dirty="0"/>
              <a:t>: pip install </a:t>
            </a:r>
            <a:r>
              <a:rPr lang="en-US" dirty="0" err="1"/>
              <a:t>streamlit</a:t>
            </a:r>
            <a:endParaRPr lang="en-ID" dirty="0"/>
          </a:p>
        </p:txBody>
      </p:sp>
      <p:pic>
        <p:nvPicPr>
          <p:cNvPr id="9" name="Content Placeholder 7" descr="A screen shot of a computer&#10;&#10;Description automatically generated">
            <a:extLst>
              <a:ext uri="{FF2B5EF4-FFF2-40B4-BE49-F238E27FC236}">
                <a16:creationId xmlns:a16="http://schemas.microsoft.com/office/drawing/2014/main" id="{FE3D65CF-A1EA-4CC6-94AA-385AE85158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48" t="21845" r="11205" b="23301"/>
          <a:stretch/>
        </p:blipFill>
        <p:spPr>
          <a:xfrm>
            <a:off x="5757282" y="3541000"/>
            <a:ext cx="4916421" cy="149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5149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89086-48A6-4477-8FF1-511F8D27F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Saja</a:t>
            </a:r>
            <a:r>
              <a:rPr lang="en-ID" dirty="0"/>
              <a:t> yang Bisa </a:t>
            </a:r>
            <a:r>
              <a:rPr lang="en-ID" dirty="0" err="1"/>
              <a:t>Dibuat</a:t>
            </a:r>
            <a:r>
              <a:rPr lang="en-ID" dirty="0"/>
              <a:t> di </a:t>
            </a:r>
            <a:r>
              <a:rPr lang="en-ID" dirty="0" err="1"/>
              <a:t>Streamlit</a:t>
            </a:r>
            <a:r>
              <a:rPr lang="en-ID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64A28-06B2-46C1-9750-87C502CCD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39</a:t>
            </a:fld>
            <a:endParaRPr lang="en-US"/>
          </a:p>
        </p:txBody>
      </p:sp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2CD19D97-7E79-4045-8738-8326E046FB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5281678"/>
              </p:ext>
            </p:extLst>
          </p:nvPr>
        </p:nvGraphicFramePr>
        <p:xfrm>
          <a:off x="838200" y="1334188"/>
          <a:ext cx="10515600" cy="4121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D8CD019-0220-4775-AF47-4B66EDAB943C}"/>
              </a:ext>
            </a:extLst>
          </p:cNvPr>
          <p:cNvSpPr txBox="1"/>
          <p:nvPr/>
        </p:nvSpPr>
        <p:spPr>
          <a:xfrm>
            <a:off x="2728847" y="5672389"/>
            <a:ext cx="67097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Read more: </a:t>
            </a:r>
            <a:r>
              <a:rPr lang="en-US" dirty="0">
                <a:hlinkClick r:id="rId7"/>
              </a:rPr>
              <a:t>https://docs.streamlit.io/library/api-reference</a:t>
            </a: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33236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E9A56-1BB7-418E-88C2-83E1125F1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Things First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3F7F76-5F9C-4D4F-8A62-7776D8BF9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D9E2B-4C54-497A-BCDC-8B4E128AB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Install python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Buka command prompt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Ketik</a:t>
            </a:r>
            <a:r>
              <a:rPr lang="en-US" dirty="0"/>
              <a:t>: python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Install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Buka Google </a:t>
            </a:r>
            <a:r>
              <a:rPr lang="en-US" dirty="0" err="1"/>
              <a:t>Colab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browser</a:t>
            </a:r>
            <a:r>
              <a:rPr lang="en-ID" dirty="0"/>
              <a:t> (</a:t>
            </a:r>
            <a:r>
              <a:rPr lang="en-ID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</a:t>
            </a:r>
            <a:r>
              <a:rPr lang="en-ID" dirty="0"/>
              <a:t>/)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4606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B0C3-8DCF-4086-8946-ABF40444A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Uji </a:t>
            </a:r>
            <a:r>
              <a:rPr lang="en-US" dirty="0" err="1"/>
              <a:t>Coba</a:t>
            </a:r>
            <a:r>
              <a:rPr lang="en-US" dirty="0"/>
              <a:t> </a:t>
            </a:r>
            <a:r>
              <a:rPr lang="en-US" dirty="0" err="1"/>
              <a:t>Streamlit</a:t>
            </a:r>
            <a:r>
              <a:rPr lang="en-US" dirty="0"/>
              <a:t>: text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CD9EE-419C-4219-A7AB-99066EFFE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DBCEB-E511-4359-889D-4DF014DCF1A3}"/>
              </a:ext>
            </a:extLst>
          </p:cNvPr>
          <p:cNvSpPr/>
          <p:nvPr/>
        </p:nvSpPr>
        <p:spPr>
          <a:xfrm>
            <a:off x="1515817" y="1280707"/>
            <a:ext cx="9125144" cy="171410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D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ID" sz="2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streamlit</a:t>
            </a:r>
            <a:r>
              <a:rPr lang="en-ID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as </a:t>
            </a:r>
            <a:r>
              <a:rPr lang="en-ID" sz="2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</a:t>
            </a:r>
            <a:endParaRPr lang="en-ID" sz="2400" b="0" i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en-ID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st.title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(“Hello,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Streamlit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”)</a:t>
            </a:r>
          </a:p>
          <a:p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st.write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(“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Ini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web-app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pertama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saya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”)</a:t>
            </a:r>
            <a:endParaRPr 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ED6F87-68AD-4F8A-8218-CC661ECEAFCE}"/>
              </a:ext>
            </a:extLst>
          </p:cNvPr>
          <p:cNvSpPr txBox="1"/>
          <p:nvPr/>
        </p:nvSpPr>
        <p:spPr>
          <a:xfrm>
            <a:off x="1000317" y="1953094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1)</a:t>
            </a:r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926981-4D33-4204-B39B-DC37B9402E5C}"/>
              </a:ext>
            </a:extLst>
          </p:cNvPr>
          <p:cNvSpPr txBox="1"/>
          <p:nvPr/>
        </p:nvSpPr>
        <p:spPr>
          <a:xfrm>
            <a:off x="1000317" y="3367769"/>
            <a:ext cx="60203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en-US" dirty="0" err="1"/>
              <a:t>Simpan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app_streamlit.py</a:t>
            </a:r>
          </a:p>
          <a:p>
            <a:pPr marL="342900" indent="-342900">
              <a:buFont typeface="+mj-lt"/>
              <a:buAutoNum type="arabicParenR" startAt="2"/>
            </a:pPr>
            <a:r>
              <a:rPr lang="en-US" dirty="0"/>
              <a:t>Cari </a:t>
            </a:r>
            <a:r>
              <a:rPr lang="en-US" dirty="0" err="1"/>
              <a:t>lokasi</a:t>
            </a:r>
            <a:r>
              <a:rPr lang="en-US" dirty="0"/>
              <a:t> file app_streamlit.py pada explorer</a:t>
            </a:r>
          </a:p>
          <a:p>
            <a:pPr marL="342900" indent="-342900">
              <a:buFont typeface="+mj-lt"/>
              <a:buAutoNum type="arabicParenR" startAt="2"/>
            </a:pPr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 -&gt; </a:t>
            </a:r>
            <a:r>
              <a:rPr lang="en-US" i="1" dirty="0"/>
              <a:t>copy as path</a:t>
            </a:r>
            <a:endParaRPr lang="en-US" dirty="0"/>
          </a:p>
          <a:p>
            <a:pPr marL="342900" indent="-342900">
              <a:buFont typeface="+mj-lt"/>
              <a:buAutoNum type="arabicParenR" startAt="2"/>
            </a:pPr>
            <a:r>
              <a:rPr lang="en-US" dirty="0"/>
              <a:t>Buka command prompt dan </a:t>
            </a:r>
            <a:r>
              <a:rPr lang="en-US" dirty="0" err="1"/>
              <a:t>jalankan</a:t>
            </a:r>
            <a:endParaRPr lang="en-ID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FD1AAF-640D-416C-842A-80D2A2A0E642}"/>
              </a:ext>
            </a:extLst>
          </p:cNvPr>
          <p:cNvSpPr/>
          <p:nvPr/>
        </p:nvSpPr>
        <p:spPr>
          <a:xfrm>
            <a:off x="5584590" y="4202973"/>
            <a:ext cx="5173417" cy="365125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</a:rPr>
              <a:t>python –m </a:t>
            </a:r>
            <a:r>
              <a:rPr lang="en-US" dirty="0" err="1">
                <a:solidFill>
                  <a:sysClr val="windowText" lastClr="000000"/>
                </a:solidFill>
              </a:rPr>
              <a:t>streamlit</a:t>
            </a:r>
            <a:r>
              <a:rPr lang="en-US" dirty="0">
                <a:solidFill>
                  <a:sysClr val="windowText" lastClr="000000"/>
                </a:solidFill>
              </a:rPr>
              <a:t> run &lt;</a:t>
            </a:r>
            <a:r>
              <a:rPr lang="en-US" i="1" dirty="0">
                <a:solidFill>
                  <a:sysClr val="windowText" lastClr="000000"/>
                </a:solidFill>
              </a:rPr>
              <a:t>paste </a:t>
            </a:r>
            <a:r>
              <a:rPr lang="en-US" i="1" dirty="0" err="1">
                <a:solidFill>
                  <a:sysClr val="windowText" lastClr="000000"/>
                </a:solidFill>
              </a:rPr>
              <a:t>lokasi</a:t>
            </a:r>
            <a:r>
              <a:rPr lang="en-US" i="1" dirty="0">
                <a:solidFill>
                  <a:sysClr val="windowText" lastClr="000000"/>
                </a:solidFill>
              </a:rPr>
              <a:t> file .</a:t>
            </a:r>
            <a:r>
              <a:rPr lang="en-US" i="1" dirty="0" err="1">
                <a:solidFill>
                  <a:sysClr val="windowText" lastClr="000000"/>
                </a:solidFill>
              </a:rPr>
              <a:t>py</a:t>
            </a:r>
            <a:r>
              <a:rPr lang="en-US" i="1" dirty="0">
                <a:solidFill>
                  <a:sysClr val="windowText" lastClr="000000"/>
                </a:solidFill>
              </a:rPr>
              <a:t>&gt;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endParaRPr lang="en-ID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6320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B0C3-8DCF-4086-8946-ABF40444A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Uji </a:t>
            </a:r>
            <a:r>
              <a:rPr lang="en-US" dirty="0" err="1"/>
              <a:t>Coba</a:t>
            </a:r>
            <a:r>
              <a:rPr lang="en-US" dirty="0"/>
              <a:t> </a:t>
            </a:r>
            <a:r>
              <a:rPr lang="en-US" dirty="0" err="1"/>
              <a:t>Streamlit</a:t>
            </a:r>
            <a:r>
              <a:rPr lang="en-US" dirty="0"/>
              <a:t>: text + image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CD9EE-419C-4219-A7AB-99066EFFE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DBCEB-E511-4359-889D-4DF014DCF1A3}"/>
              </a:ext>
            </a:extLst>
          </p:cNvPr>
          <p:cNvSpPr/>
          <p:nvPr/>
        </p:nvSpPr>
        <p:spPr>
          <a:xfrm>
            <a:off x="969632" y="1280707"/>
            <a:ext cx="9082631" cy="321765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ID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ID" sz="2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streamlit</a:t>
            </a:r>
            <a:r>
              <a:rPr lang="en-ID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as </a:t>
            </a:r>
            <a:r>
              <a:rPr lang="en-ID" sz="2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</a:t>
            </a:r>
            <a:endParaRPr lang="en-ID" sz="2400" b="0" i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en-ID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st.title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(“Hello,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Streamlit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”)</a:t>
            </a:r>
          </a:p>
          <a:p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st.write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(“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Ini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web-app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pertama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saya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”)</a:t>
            </a:r>
          </a:p>
          <a:p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st.image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ID" sz="2400" i="1" dirty="0">
                <a:solidFill>
                  <a:srgbClr val="FF0000"/>
                </a:solidFill>
                <a:latin typeface="Consolas" panose="020B0609020204030204" pitchFamily="49" charset="0"/>
              </a:rPr>
              <a:t>&lt;</a:t>
            </a:r>
            <a:r>
              <a:rPr lang="en-ID" sz="2400" i="1" dirty="0" err="1">
                <a:solidFill>
                  <a:srgbClr val="FF0000"/>
                </a:solidFill>
                <a:latin typeface="Consolas" panose="020B0609020204030204" pitchFamily="49" charset="0"/>
              </a:rPr>
              <a:t>url</a:t>
            </a:r>
            <a:r>
              <a:rPr lang="en-ID" sz="2400" i="1" dirty="0">
                <a:solidFill>
                  <a:srgbClr val="FF0000"/>
                </a:solidFill>
                <a:latin typeface="Consolas" panose="020B0609020204030204" pitchFamily="49" charset="0"/>
              </a:rPr>
              <a:t> image&gt;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endParaRPr 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4DD8944-67DE-49F8-8F50-7EC571FD5BA5}"/>
              </a:ext>
            </a:extLst>
          </p:cNvPr>
          <p:cNvCxnSpPr>
            <a:cxnSpLocks/>
          </p:cNvCxnSpPr>
          <p:nvPr/>
        </p:nvCxnSpPr>
        <p:spPr>
          <a:xfrm>
            <a:off x="4848161" y="3000951"/>
            <a:ext cx="5529358" cy="0"/>
          </a:xfrm>
          <a:prstGeom prst="straightConnector1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F3FB4B4-CAB5-4B5B-A216-DDC792337BFB}"/>
              </a:ext>
            </a:extLst>
          </p:cNvPr>
          <p:cNvSpPr txBox="1"/>
          <p:nvPr/>
        </p:nvSpPr>
        <p:spPr>
          <a:xfrm>
            <a:off x="10418432" y="2652680"/>
            <a:ext cx="1010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Cari di google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16077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B0C3-8DCF-4086-8946-ABF40444A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Uji </a:t>
            </a:r>
            <a:r>
              <a:rPr lang="en-US" dirty="0" err="1"/>
              <a:t>Coba</a:t>
            </a:r>
            <a:r>
              <a:rPr lang="en-US" dirty="0"/>
              <a:t> </a:t>
            </a:r>
            <a:r>
              <a:rPr lang="en-US" dirty="0" err="1"/>
              <a:t>Streamlit</a:t>
            </a:r>
            <a:r>
              <a:rPr lang="en-US" dirty="0"/>
              <a:t>: text + column + button + image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CD9EE-419C-4219-A7AB-99066EFFE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5DBCEB-E511-4359-889D-4DF014DCF1A3}"/>
              </a:ext>
            </a:extLst>
          </p:cNvPr>
          <p:cNvSpPr/>
          <p:nvPr/>
        </p:nvSpPr>
        <p:spPr>
          <a:xfrm>
            <a:off x="969632" y="1280706"/>
            <a:ext cx="9082631" cy="47073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ID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ID" sz="2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streamlit</a:t>
            </a:r>
            <a:r>
              <a:rPr lang="en-ID" sz="2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as </a:t>
            </a:r>
            <a:r>
              <a:rPr lang="en-ID" sz="2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</a:t>
            </a:r>
            <a:endParaRPr lang="en-ID" sz="2400" b="0" i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en-ID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st.title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(“Hello,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Streamlit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”)</a:t>
            </a:r>
          </a:p>
          <a:p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col1, col2 =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st.columns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(2)</a:t>
            </a:r>
          </a:p>
          <a:p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with col1:</a:t>
            </a:r>
          </a:p>
          <a:p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	on1 =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st.toggle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(“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gambar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kucing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”)</a:t>
            </a:r>
          </a:p>
          <a:p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	if on1:</a:t>
            </a:r>
          </a:p>
          <a:p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		</a:t>
            </a:r>
            <a:r>
              <a:rPr lang="en-ID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st.image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ID" sz="2400" i="1" dirty="0">
                <a:solidFill>
                  <a:srgbClr val="FF0000"/>
                </a:solidFill>
                <a:latin typeface="Consolas" panose="020B0609020204030204" pitchFamily="49" charset="0"/>
              </a:rPr>
              <a:t>&lt;</a:t>
            </a:r>
            <a:r>
              <a:rPr lang="en-ID" sz="2400" i="1" dirty="0" err="1">
                <a:solidFill>
                  <a:srgbClr val="FF0000"/>
                </a:solidFill>
                <a:latin typeface="Consolas" panose="020B0609020204030204" pitchFamily="49" charset="0"/>
              </a:rPr>
              <a:t>url</a:t>
            </a:r>
            <a:r>
              <a:rPr lang="en-ID" sz="2400" i="1" dirty="0">
                <a:solidFill>
                  <a:srgbClr val="FF0000"/>
                </a:solidFill>
                <a:latin typeface="Consolas" panose="020B0609020204030204" pitchFamily="49" charset="0"/>
              </a:rPr>
              <a:t> image&gt;</a:t>
            </a:r>
            <a:r>
              <a:rPr lang="en-ID" sz="2400" dirty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with col2:</a:t>
            </a:r>
          </a:p>
          <a:p>
            <a:r>
              <a:rPr 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	on2 = </a:t>
            </a:r>
            <a:r>
              <a:rPr 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st.toggle</a:t>
            </a:r>
            <a:r>
              <a:rPr 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(“</a:t>
            </a:r>
            <a:r>
              <a:rPr 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gambar</a:t>
            </a:r>
            <a:r>
              <a:rPr 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anjing</a:t>
            </a:r>
            <a:r>
              <a:rPr 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”)</a:t>
            </a:r>
          </a:p>
          <a:p>
            <a:r>
              <a:rPr 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	if on2:</a:t>
            </a:r>
          </a:p>
          <a:p>
            <a:r>
              <a:rPr 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		</a:t>
            </a:r>
            <a:r>
              <a:rPr 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st.image</a:t>
            </a:r>
            <a:r>
              <a:rPr 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sz="2400" i="1" dirty="0">
                <a:solidFill>
                  <a:srgbClr val="FF0000"/>
                </a:solidFill>
                <a:latin typeface="Lucida Console" panose="020B0609040504020204" pitchFamily="49" charset="0"/>
              </a:rPr>
              <a:t>&lt;</a:t>
            </a:r>
            <a:r>
              <a:rPr lang="en-US" sz="2400" i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url</a:t>
            </a:r>
            <a:r>
              <a:rPr lang="en-US" sz="2400" i="1" dirty="0">
                <a:solidFill>
                  <a:srgbClr val="FF0000"/>
                </a:solidFill>
                <a:latin typeface="Lucida Console" panose="020B0609040504020204" pitchFamily="49" charset="0"/>
              </a:rPr>
              <a:t> image&gt;</a:t>
            </a:r>
            <a:r>
              <a:rPr 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319898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1D344-B3F9-4A33-A67F-0C32B6D14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</a:t>
            </a:r>
            <a:r>
              <a:rPr lang="en-US" dirty="0" err="1"/>
              <a:t>Belanja</a:t>
            </a:r>
            <a:r>
              <a:rPr lang="en-US" dirty="0"/>
              <a:t> Online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7B76A-4A49-4FBA-BF51-BC901A237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F0ADA9-BE0F-4DC8-8F35-FB45BF08781C}"/>
              </a:ext>
            </a:extLst>
          </p:cNvPr>
          <p:cNvSpPr/>
          <p:nvPr/>
        </p:nvSpPr>
        <p:spPr>
          <a:xfrm>
            <a:off x="834532" y="1234057"/>
            <a:ext cx="4478968" cy="314619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 anchorCtr="0"/>
          <a:lstStyle/>
          <a:p>
            <a:r>
              <a:rPr lang="en-ID" sz="1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1  import </a:t>
            </a:r>
            <a:r>
              <a:rPr lang="en-ID" sz="1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streamlit</a:t>
            </a:r>
            <a:r>
              <a:rPr lang="en-ID" sz="14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as </a:t>
            </a:r>
            <a:r>
              <a:rPr lang="en-ID" sz="14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</a:t>
            </a:r>
            <a:endParaRPr lang="en-ID" sz="1400" b="0" i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/>
              </a:rPr>
              <a:t>3  inventory = [‘ikan’, ‘</a:t>
            </a:r>
            <a:r>
              <a:rPr lang="en-ID" sz="1400" dirty="0" err="1">
                <a:solidFill>
                  <a:schemeClr val="tx1"/>
                </a:solidFill>
                <a:latin typeface="Consolas"/>
              </a:rPr>
              <a:t>ayam</a:t>
            </a:r>
            <a:r>
              <a:rPr lang="en-ID" sz="1400" dirty="0">
                <a:solidFill>
                  <a:schemeClr val="tx1"/>
                </a:solidFill>
                <a:latin typeface="Consolas"/>
              </a:rPr>
              <a:t>’, ‘</a:t>
            </a:r>
            <a:r>
              <a:rPr lang="en-ID" sz="1400" dirty="0" err="1">
                <a:solidFill>
                  <a:schemeClr val="tx1"/>
                </a:solidFill>
                <a:latin typeface="Consolas"/>
              </a:rPr>
              <a:t>daging</a:t>
            </a:r>
            <a:r>
              <a:rPr lang="en-ID" sz="1400" dirty="0">
                <a:solidFill>
                  <a:schemeClr val="tx1"/>
                </a:solidFill>
                <a:latin typeface="Consolas"/>
              </a:rPr>
              <a:t>’]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4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5  def </a:t>
            </a:r>
            <a:r>
              <a:rPr lang="en-ID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harga</a:t>
            </a:r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(item):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6     if item == “ikan”: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7         return 500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8     </a:t>
            </a:r>
            <a:r>
              <a:rPr lang="en-ID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elif</a:t>
            </a:r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 item == “</a:t>
            </a:r>
            <a:r>
              <a:rPr lang="en-ID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ayam</a:t>
            </a:r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”: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9         return 650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10    </a:t>
            </a:r>
            <a:r>
              <a:rPr lang="en-ID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elif</a:t>
            </a:r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 item == “</a:t>
            </a:r>
            <a:r>
              <a:rPr lang="en-ID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daging</a:t>
            </a:r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”: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11       return 750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12    else: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13       return 0</a:t>
            </a:r>
          </a:p>
          <a:p>
            <a:r>
              <a:rPr lang="en-ID" sz="1400" dirty="0">
                <a:solidFill>
                  <a:schemeClr val="tx1"/>
                </a:solidFill>
                <a:latin typeface="Consolas" panose="020B0609020204030204" pitchFamily="49" charset="0"/>
              </a:rPr>
              <a:t>14</a:t>
            </a:r>
          </a:p>
          <a:p>
            <a:endParaRPr lang="en-ID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ID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488B57-4351-4B61-B4DA-9DFF3646B2CF}"/>
              </a:ext>
            </a:extLst>
          </p:cNvPr>
          <p:cNvSpPr/>
          <p:nvPr/>
        </p:nvSpPr>
        <p:spPr>
          <a:xfrm>
            <a:off x="5532881" y="1164339"/>
            <a:ext cx="6130829" cy="370458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 anchorCtr="0"/>
          <a:lstStyle/>
          <a:p>
            <a:r>
              <a:rPr lang="en-ID" sz="1200" dirty="0">
                <a:solidFill>
                  <a:schemeClr val="tx1"/>
                </a:solidFill>
                <a:latin typeface="Consolas"/>
              </a:rPr>
              <a:t>15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st.title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(“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Warung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Itjen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”)</a:t>
            </a:r>
            <a:endParaRPr lang="en-US" sz="1200" dirty="0">
              <a:solidFill>
                <a:schemeClr val="tx1"/>
              </a:solidFill>
              <a:cs typeface="Segoe UI"/>
            </a:endParaRPr>
          </a:p>
          <a:p>
            <a:r>
              <a:rPr lang="en-ID" sz="1200" dirty="0">
                <a:solidFill>
                  <a:schemeClr val="tx1"/>
                </a:solidFill>
                <a:latin typeface="Consolas"/>
              </a:rPr>
              <a:t>16 col1, col2 =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st.columns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(2)</a:t>
            </a:r>
          </a:p>
          <a:p>
            <a:r>
              <a:rPr lang="en-ID" sz="1200" dirty="0">
                <a:solidFill>
                  <a:schemeClr val="tx1"/>
                </a:solidFill>
                <a:latin typeface="Consolas"/>
              </a:rPr>
              <a:t>17 with col1:</a:t>
            </a:r>
          </a:p>
          <a:p>
            <a:r>
              <a:rPr lang="en-ID" sz="1200" dirty="0">
                <a:solidFill>
                  <a:schemeClr val="tx1"/>
                </a:solidFill>
                <a:latin typeface="Consolas"/>
              </a:rPr>
              <a:t>18     basket1 =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st.selectbox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(“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pilih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barang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”, inventory)</a:t>
            </a:r>
          </a:p>
          <a:p>
            <a:r>
              <a:rPr lang="en-ID" sz="1200" dirty="0">
                <a:solidFill>
                  <a:schemeClr val="tx1"/>
                </a:solidFill>
                <a:latin typeface="Consolas"/>
              </a:rPr>
              <a:t>19    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st.write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(“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harga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satuan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: “,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harga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(basket1))</a:t>
            </a:r>
            <a:endParaRPr lang="en-ID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tx1"/>
                </a:solidFill>
                <a:latin typeface="Lucida Console"/>
              </a:rPr>
              <a:t>20 with col2:</a:t>
            </a:r>
          </a:p>
          <a:p>
            <a:r>
              <a:rPr lang="en-US" sz="1200" dirty="0">
                <a:solidFill>
                  <a:schemeClr val="tx1"/>
                </a:solidFill>
                <a:latin typeface="Lucida Console"/>
              </a:rPr>
              <a:t>21     jml1 = </a:t>
            </a:r>
            <a:r>
              <a:rPr lang="en-US" sz="1200" dirty="0" err="1">
                <a:solidFill>
                  <a:schemeClr val="tx1"/>
                </a:solidFill>
                <a:latin typeface="Lucida Console"/>
              </a:rPr>
              <a:t>st.number_input</a:t>
            </a:r>
            <a:r>
              <a:rPr lang="en-US" sz="1200" dirty="0">
                <a:solidFill>
                  <a:schemeClr val="tx1"/>
                </a:solidFill>
                <a:latin typeface="Lucida Console"/>
              </a:rPr>
              <a:t>(“</a:t>
            </a:r>
            <a:r>
              <a:rPr lang="en-US" sz="1200" dirty="0" err="1">
                <a:solidFill>
                  <a:schemeClr val="tx1"/>
                </a:solidFill>
                <a:latin typeface="Lucida Console"/>
              </a:rPr>
              <a:t>jumlah</a:t>
            </a:r>
            <a:r>
              <a:rPr lang="en-US" sz="1200" dirty="0">
                <a:solidFill>
                  <a:schemeClr val="tx1"/>
                </a:solidFill>
                <a:latin typeface="Lucida Console"/>
              </a:rPr>
              <a:t> 1”)</a:t>
            </a:r>
          </a:p>
          <a:p>
            <a:r>
              <a:rPr lang="en-US" sz="1200" dirty="0">
                <a:solidFill>
                  <a:schemeClr val="tx1"/>
                </a:solidFill>
                <a:latin typeface="Lucida Console"/>
              </a:rPr>
              <a:t>22</a:t>
            </a:r>
          </a:p>
          <a:p>
            <a:r>
              <a:rPr lang="en-ID" sz="1200" dirty="0">
                <a:solidFill>
                  <a:schemeClr val="tx1"/>
                </a:solidFill>
                <a:latin typeface="Consolas"/>
              </a:rPr>
              <a:t>23 col3, col4 =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st.columns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(2)</a:t>
            </a:r>
          </a:p>
          <a:p>
            <a:r>
              <a:rPr lang="en-ID" sz="1200" dirty="0">
                <a:solidFill>
                  <a:schemeClr val="tx1"/>
                </a:solidFill>
                <a:latin typeface="Consolas"/>
              </a:rPr>
              <a:t>24 with col3:</a:t>
            </a:r>
          </a:p>
          <a:p>
            <a:r>
              <a:rPr lang="en-ID" sz="1200" dirty="0">
                <a:solidFill>
                  <a:schemeClr val="tx1"/>
                </a:solidFill>
                <a:latin typeface="Consolas"/>
              </a:rPr>
              <a:t>25     basket2 =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st.selectbox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(“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pilih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barang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”, inventory)</a:t>
            </a:r>
          </a:p>
          <a:p>
            <a:r>
              <a:rPr lang="en-ID" sz="1200" dirty="0">
                <a:solidFill>
                  <a:schemeClr val="tx1"/>
                </a:solidFill>
                <a:latin typeface="Consolas"/>
              </a:rPr>
              <a:t>26    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st.write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(“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harga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satuan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: “, </a:t>
            </a:r>
            <a:r>
              <a:rPr lang="en-ID" sz="1200" dirty="0" err="1">
                <a:solidFill>
                  <a:schemeClr val="tx1"/>
                </a:solidFill>
                <a:latin typeface="Consolas"/>
              </a:rPr>
              <a:t>harga</a:t>
            </a:r>
            <a:r>
              <a:rPr lang="en-ID" sz="1200" dirty="0">
                <a:solidFill>
                  <a:schemeClr val="tx1"/>
                </a:solidFill>
                <a:latin typeface="Consolas"/>
              </a:rPr>
              <a:t>(basket2))</a:t>
            </a:r>
            <a:endParaRPr lang="en-ID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tx1"/>
                </a:solidFill>
                <a:latin typeface="Lucida Console"/>
              </a:rPr>
              <a:t>27 with col4:</a:t>
            </a:r>
          </a:p>
          <a:p>
            <a:r>
              <a:rPr lang="en-US" sz="1200" dirty="0">
                <a:solidFill>
                  <a:schemeClr val="tx1"/>
                </a:solidFill>
                <a:latin typeface="Lucida Console"/>
              </a:rPr>
              <a:t>28     jml2 = </a:t>
            </a:r>
            <a:r>
              <a:rPr lang="en-US" sz="1200" dirty="0" err="1">
                <a:solidFill>
                  <a:schemeClr val="tx1"/>
                </a:solidFill>
                <a:latin typeface="Lucida Console"/>
              </a:rPr>
              <a:t>st.number_input</a:t>
            </a:r>
            <a:r>
              <a:rPr lang="en-US" sz="1200" dirty="0">
                <a:solidFill>
                  <a:schemeClr val="tx1"/>
                </a:solidFill>
                <a:latin typeface="Lucida Console"/>
              </a:rPr>
              <a:t>(“</a:t>
            </a:r>
            <a:r>
              <a:rPr lang="en-US" sz="1200" dirty="0" err="1">
                <a:solidFill>
                  <a:schemeClr val="tx1"/>
                </a:solidFill>
                <a:latin typeface="Lucida Console"/>
              </a:rPr>
              <a:t>jumlah</a:t>
            </a:r>
            <a:r>
              <a:rPr lang="en-US" sz="1200" dirty="0">
                <a:solidFill>
                  <a:schemeClr val="tx1"/>
                </a:solidFill>
                <a:latin typeface="Lucida Console"/>
              </a:rPr>
              <a:t> 2”)</a:t>
            </a:r>
          </a:p>
          <a:p>
            <a:r>
              <a:rPr lang="en-US" sz="1200" dirty="0">
                <a:solidFill>
                  <a:schemeClr val="tx1"/>
                </a:solidFill>
                <a:latin typeface="Lucida Console"/>
              </a:rPr>
              <a:t>29</a:t>
            </a:r>
          </a:p>
          <a:p>
            <a:r>
              <a:rPr lang="en-US" sz="1200" dirty="0">
                <a:solidFill>
                  <a:schemeClr val="tx1"/>
                </a:solidFill>
                <a:latin typeface="Lucida Console"/>
              </a:rPr>
              <a:t>30 if </a:t>
            </a:r>
            <a:r>
              <a:rPr lang="en-US" sz="1200" dirty="0" err="1">
                <a:solidFill>
                  <a:schemeClr val="tx1"/>
                </a:solidFill>
                <a:latin typeface="Lucida Console"/>
              </a:rPr>
              <a:t>st.button</a:t>
            </a:r>
            <a:r>
              <a:rPr lang="en-US" sz="1200" dirty="0">
                <a:solidFill>
                  <a:schemeClr val="tx1"/>
                </a:solidFill>
                <a:latin typeface="Lucida Console"/>
              </a:rPr>
              <a:t>(“Check out”):</a:t>
            </a:r>
          </a:p>
          <a:p>
            <a:r>
              <a:rPr lang="en-US" sz="1200" dirty="0">
                <a:solidFill>
                  <a:schemeClr val="tx1"/>
                </a:solidFill>
                <a:latin typeface="Lucida Console"/>
              </a:rPr>
              <a:t>31     total = (</a:t>
            </a:r>
            <a:r>
              <a:rPr lang="en-US" sz="1200" dirty="0" err="1">
                <a:solidFill>
                  <a:schemeClr val="tx1"/>
                </a:solidFill>
                <a:latin typeface="Lucida Console"/>
              </a:rPr>
              <a:t>harga</a:t>
            </a:r>
            <a:r>
              <a:rPr lang="en-US" sz="1200" dirty="0">
                <a:solidFill>
                  <a:schemeClr val="tx1"/>
                </a:solidFill>
                <a:latin typeface="Lucida Console"/>
              </a:rPr>
              <a:t>(basket1) * jml1) + (</a:t>
            </a:r>
            <a:r>
              <a:rPr lang="en-US" sz="1200" dirty="0" err="1">
                <a:solidFill>
                  <a:schemeClr val="tx1"/>
                </a:solidFill>
                <a:latin typeface="Lucida Console"/>
              </a:rPr>
              <a:t>harga</a:t>
            </a:r>
            <a:r>
              <a:rPr lang="en-US" sz="1200" dirty="0">
                <a:solidFill>
                  <a:schemeClr val="tx1"/>
                </a:solidFill>
                <a:latin typeface="Lucida Console"/>
              </a:rPr>
              <a:t>(basket2) * jml2)</a:t>
            </a:r>
          </a:p>
          <a:p>
            <a:r>
              <a:rPr lang="en-US" sz="1200" dirty="0">
                <a:solidFill>
                  <a:schemeClr val="tx1"/>
                </a:solidFill>
                <a:latin typeface="Lucida Console"/>
              </a:rPr>
              <a:t>32     </a:t>
            </a:r>
            <a:r>
              <a:rPr lang="en-US" sz="1200" dirty="0" err="1">
                <a:solidFill>
                  <a:schemeClr val="tx1"/>
                </a:solidFill>
                <a:latin typeface="Lucida Console"/>
              </a:rPr>
              <a:t>st.write</a:t>
            </a:r>
            <a:r>
              <a:rPr lang="en-US" sz="1200" dirty="0">
                <a:solidFill>
                  <a:schemeClr val="tx1"/>
                </a:solidFill>
                <a:latin typeface="Lucida Console"/>
              </a:rPr>
              <a:t>(“Total Harga: ”, total) </a:t>
            </a:r>
          </a:p>
        </p:txBody>
      </p:sp>
    </p:spTree>
    <p:extLst>
      <p:ext uri="{BB962C8B-B14F-4D97-AF65-F5344CB8AC3E}">
        <p14:creationId xmlns:p14="http://schemas.microsoft.com/office/powerpoint/2010/main" val="15584223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4B395-071E-4E6D-AE85-506DB71D1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Extra:</a:t>
            </a:r>
            <a:br>
              <a:rPr lang="en-US" sz="6000" dirty="0"/>
            </a:br>
            <a:r>
              <a:rPr lang="en-US" sz="6000" dirty="0"/>
              <a:t>Deploy </a:t>
            </a:r>
            <a:r>
              <a:rPr lang="en-US" sz="6000" dirty="0" err="1"/>
              <a:t>Streamlit</a:t>
            </a:r>
            <a:r>
              <a:rPr lang="en-US" sz="6000" dirty="0"/>
              <a:t> App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C0DE6-4272-4B2E-96EC-52E11DDB98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-&gt; </a:t>
            </a:r>
            <a:r>
              <a:rPr lang="en-US" dirty="0" err="1"/>
              <a:t>streamlit</a:t>
            </a:r>
            <a:r>
              <a:rPr lang="en-US" dirty="0"/>
              <a:t> community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463262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DB444-219B-4BC6-94BE-72BE59889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73797-CB28-4257-898B-F40BA87E2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Buat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r>
              <a:rPr lang="en-US" dirty="0" err="1"/>
              <a:t>Masukan</a:t>
            </a:r>
            <a:r>
              <a:rPr lang="en-US" dirty="0"/>
              <a:t> file .</a:t>
            </a:r>
            <a:r>
              <a:rPr lang="en-US" dirty="0" err="1"/>
              <a:t>py</a:t>
            </a:r>
            <a:r>
              <a:rPr lang="en-US" dirty="0"/>
              <a:t> dan file requirements.txt</a:t>
            </a:r>
          </a:p>
          <a:p>
            <a:r>
              <a:rPr lang="en-ID" dirty="0"/>
              <a:t>Buka </a:t>
            </a:r>
            <a:r>
              <a:rPr lang="en-ID" dirty="0" err="1"/>
              <a:t>streamlit</a:t>
            </a:r>
            <a:r>
              <a:rPr lang="en-ID" dirty="0"/>
              <a:t> community cloud (</a:t>
            </a:r>
            <a:r>
              <a:rPr lang="en-ID" dirty="0">
                <a:hlinkClick r:id="rId2"/>
              </a:rPr>
              <a:t>https://streamlit.io/cloud</a:t>
            </a:r>
            <a:r>
              <a:rPr lang="en-ID" dirty="0"/>
              <a:t>)</a:t>
            </a:r>
          </a:p>
          <a:p>
            <a:r>
              <a:rPr lang="en-ID" dirty="0"/>
              <a:t>Create new app -&gt; </a:t>
            </a:r>
            <a:r>
              <a:rPr lang="en-ID" dirty="0" err="1"/>
              <a:t>arahkan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github</a:t>
            </a:r>
            <a:r>
              <a:rPr lang="en-ID" dirty="0"/>
              <a:t> repo di </a:t>
            </a:r>
            <a:r>
              <a:rPr lang="en-ID" dirty="0" err="1"/>
              <a:t>atas</a:t>
            </a:r>
            <a:endParaRPr lang="en-ID" dirty="0"/>
          </a:p>
          <a:p>
            <a:r>
              <a:rPr lang="en-ID" dirty="0"/>
              <a:t>Buat domain name</a:t>
            </a:r>
          </a:p>
          <a:p>
            <a:r>
              <a:rPr lang="en-ID" dirty="0"/>
              <a:t>Launch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FF3E77-F9C5-409F-964E-0D6C75F6C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D4B2EC8F-3E90-4BDD-A0BF-2AA00E58BB4C}"/>
              </a:ext>
            </a:extLst>
          </p:cNvPr>
          <p:cNvSpPr/>
          <p:nvPr/>
        </p:nvSpPr>
        <p:spPr>
          <a:xfrm>
            <a:off x="8027082" y="1030842"/>
            <a:ext cx="2031318" cy="895707"/>
          </a:xfrm>
          <a:prstGeom prst="wedgeRectCallout">
            <a:avLst>
              <a:gd name="adj1" fmla="val -64338"/>
              <a:gd name="adj2" fmla="val 460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streamlit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084218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CA5FE-7D06-4DFA-87F9-033D534B4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 to Learn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AC27E8-25C3-482C-B8AB-D94AF570FF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explore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927539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34836-17D4-424E-89C4-B149EC71F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Saran </a:t>
            </a:r>
            <a:r>
              <a:rPr lang="en-US" dirty="0" err="1"/>
              <a:t>Pembelajaran</a:t>
            </a:r>
            <a:r>
              <a:rPr lang="en-US" dirty="0"/>
              <a:t> </a:t>
            </a:r>
            <a:r>
              <a:rPr lang="en-US" dirty="0" err="1"/>
              <a:t>Selanjutnya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F693F-3BD4-4F89-A228-38F3714A0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Kerjakan</a:t>
            </a:r>
            <a:r>
              <a:rPr lang="en-US" sz="2400" dirty="0"/>
              <a:t> Challenge yang </a:t>
            </a:r>
            <a:r>
              <a:rPr lang="en-US" sz="2400" dirty="0" err="1"/>
              <a:t>sediakan</a:t>
            </a:r>
            <a:endParaRPr lang="en-US" sz="2400" dirty="0"/>
          </a:p>
          <a:p>
            <a:r>
              <a:rPr lang="en-US" sz="2400" dirty="0"/>
              <a:t>Explore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banyak</a:t>
            </a:r>
            <a:r>
              <a:rPr lang="en-US" sz="2400" dirty="0"/>
              <a:t> </a:t>
            </a:r>
            <a:r>
              <a:rPr lang="en-US" sz="2400" dirty="0" err="1"/>
              <a:t>sintaks</a:t>
            </a:r>
            <a:r>
              <a:rPr lang="en-US" sz="2400" dirty="0"/>
              <a:t> python (</a:t>
            </a:r>
            <a:r>
              <a:rPr lang="en-US" sz="2400" dirty="0">
                <a:hlinkClick r:id="rId2"/>
              </a:rPr>
              <a:t>https://www.w3schools.com/python/</a:t>
            </a:r>
            <a:r>
              <a:rPr lang="en-US" sz="2400" dirty="0"/>
              <a:t>)</a:t>
            </a:r>
          </a:p>
          <a:p>
            <a:r>
              <a:rPr lang="en-US" sz="2400" dirty="0" err="1"/>
              <a:t>Coba</a:t>
            </a:r>
            <a:r>
              <a:rPr lang="en-US" sz="2400" dirty="0"/>
              <a:t> improve </a:t>
            </a:r>
            <a:r>
              <a:rPr lang="en-US" sz="2400" dirty="0" err="1"/>
              <a:t>fungsionalitas</a:t>
            </a:r>
            <a:r>
              <a:rPr lang="en-US" sz="2400" dirty="0"/>
              <a:t> program </a:t>
            </a:r>
            <a:r>
              <a:rPr lang="en-US" sz="2400" dirty="0" err="1"/>
              <a:t>menggunakan</a:t>
            </a:r>
            <a:r>
              <a:rPr lang="en-US" sz="2400" dirty="0"/>
              <a:t> </a:t>
            </a:r>
            <a:r>
              <a:rPr lang="en-US" sz="2400" dirty="0" err="1"/>
              <a:t>sintaks</a:t>
            </a:r>
            <a:r>
              <a:rPr lang="en-US" sz="2400" dirty="0"/>
              <a:t> dan </a:t>
            </a:r>
            <a:r>
              <a:rPr lang="en-US" sz="2400" dirty="0" err="1"/>
              <a:t>komponen-komponen</a:t>
            </a:r>
            <a:r>
              <a:rPr lang="en-US" sz="2400" dirty="0"/>
              <a:t> </a:t>
            </a:r>
            <a:r>
              <a:rPr lang="en-US" sz="2400" dirty="0" err="1"/>
              <a:t>streamlit</a:t>
            </a:r>
            <a:r>
              <a:rPr lang="en-US" sz="2400" dirty="0"/>
              <a:t> yang </a:t>
            </a:r>
            <a:r>
              <a:rPr lang="en-US" sz="2400" dirty="0" err="1"/>
              <a:t>belum</a:t>
            </a:r>
            <a:r>
              <a:rPr lang="en-US" sz="2400" dirty="0"/>
              <a:t> </a:t>
            </a:r>
            <a:r>
              <a:rPr lang="en-US" sz="2400" dirty="0" err="1"/>
              <a:t>dipelajari</a:t>
            </a:r>
            <a:r>
              <a:rPr lang="en-US" sz="2400" dirty="0"/>
              <a:t> di </a:t>
            </a:r>
            <a:r>
              <a:rPr lang="en-US" sz="2400" i="1" dirty="0"/>
              <a:t>grooming </a:t>
            </a:r>
            <a:r>
              <a:rPr lang="en-US" sz="2400" dirty="0" err="1"/>
              <a:t>ini</a:t>
            </a:r>
            <a:endParaRPr lang="en-US" sz="2400" dirty="0"/>
          </a:p>
          <a:p>
            <a:r>
              <a:rPr lang="en-US" sz="2400" dirty="0" err="1"/>
              <a:t>Pelajari</a:t>
            </a:r>
            <a:r>
              <a:rPr lang="en-US" sz="2400" dirty="0"/>
              <a:t> </a:t>
            </a:r>
            <a:r>
              <a:rPr lang="en-US" sz="2400" dirty="0" err="1"/>
              <a:t>pengolahan</a:t>
            </a:r>
            <a:r>
              <a:rPr lang="en-US" sz="2400" dirty="0"/>
              <a:t> data di python </a:t>
            </a:r>
            <a:r>
              <a:rPr lang="en-US" sz="2400" dirty="0" err="1"/>
              <a:t>menggunakan</a:t>
            </a:r>
            <a:r>
              <a:rPr lang="en-US" sz="2400" dirty="0"/>
              <a:t> library pandas dan/</a:t>
            </a:r>
            <a:r>
              <a:rPr lang="en-US" sz="2400" dirty="0" err="1"/>
              <a:t>atau</a:t>
            </a:r>
            <a:r>
              <a:rPr lang="en-US" sz="2400" dirty="0"/>
              <a:t> </a:t>
            </a:r>
            <a:r>
              <a:rPr lang="en-US" sz="2400" dirty="0" err="1"/>
              <a:t>numpy</a:t>
            </a:r>
            <a:endParaRPr lang="en-US" sz="2400" dirty="0"/>
          </a:p>
          <a:p>
            <a:endParaRPr lang="en-ID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55731-B94E-4793-91DA-E3F271F29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889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58052-05B2-9F29-B874-84F80A24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Algoritma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Coding,</a:t>
            </a:r>
            <a:br>
              <a:rPr lang="en-US" dirty="0"/>
            </a:br>
            <a:r>
              <a:rPr lang="en-US" dirty="0"/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1457204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1B2D7-E07D-4BE9-8B74-171A59E4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Algoritma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9C61D-89EE-4510-95AE-183377B02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27175" indent="-1527175">
              <a:buNone/>
            </a:pPr>
            <a:r>
              <a:rPr lang="en-ID" b="1" dirty="0" err="1"/>
              <a:t>Definisi</a:t>
            </a:r>
            <a:r>
              <a:rPr lang="en-ID" dirty="0"/>
              <a:t> : </a:t>
            </a:r>
            <a:r>
              <a:rPr lang="en-ID" dirty="0" err="1"/>
              <a:t>langkah-langkah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instruksi</a:t>
            </a:r>
            <a:r>
              <a:rPr lang="en-ID" dirty="0"/>
              <a:t> yang </a:t>
            </a:r>
            <a:r>
              <a:rPr lang="en-ID" dirty="0" err="1"/>
              <a:t>berurutan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menyelesaikan</a:t>
            </a:r>
            <a:r>
              <a:rPr lang="en-ID" dirty="0"/>
              <a:t> </a:t>
            </a:r>
            <a:r>
              <a:rPr lang="en-ID" dirty="0" err="1"/>
              <a:t>sebuah</a:t>
            </a:r>
            <a:r>
              <a:rPr lang="en-ID" dirty="0"/>
              <a:t> </a:t>
            </a:r>
            <a:r>
              <a:rPr lang="en-ID" dirty="0" err="1"/>
              <a:t>masalah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tertentu</a:t>
            </a:r>
            <a:r>
              <a:rPr lang="en-ID" dirty="0"/>
              <a:t>.</a:t>
            </a:r>
          </a:p>
          <a:p>
            <a:pPr marL="1438275" indent="-1438275">
              <a:buNone/>
            </a:pPr>
            <a:endParaRPr lang="en-ID" sz="1100" dirty="0"/>
          </a:p>
          <a:p>
            <a:pPr marL="1438275" indent="-1438275">
              <a:buNone/>
            </a:pPr>
            <a:r>
              <a:rPr lang="en-ID" dirty="0" err="1"/>
              <a:t>Contoh</a:t>
            </a:r>
            <a:r>
              <a:rPr lang="en-ID" dirty="0"/>
              <a:t>: </a:t>
            </a:r>
          </a:p>
          <a:p>
            <a:pPr marL="1438275" indent="-1438275">
              <a:buNone/>
            </a:pP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7DC10E-146A-4762-B646-3A6B0BBAD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C428847-73D9-4FEE-AD4A-77C683221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908974"/>
              </p:ext>
            </p:extLst>
          </p:nvPr>
        </p:nvGraphicFramePr>
        <p:xfrm>
          <a:off x="903749" y="3234266"/>
          <a:ext cx="8128001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3303">
                  <a:extLst>
                    <a:ext uri="{9D8B030D-6E8A-4147-A177-3AD203B41FA5}">
                      <a16:colId xmlns:a16="http://schemas.microsoft.com/office/drawing/2014/main" val="2028626584"/>
                    </a:ext>
                  </a:extLst>
                </a:gridCol>
                <a:gridCol w="501445">
                  <a:extLst>
                    <a:ext uri="{9D8B030D-6E8A-4147-A177-3AD203B41FA5}">
                      <a16:colId xmlns:a16="http://schemas.microsoft.com/office/drawing/2014/main" val="1499247271"/>
                    </a:ext>
                  </a:extLst>
                </a:gridCol>
                <a:gridCol w="5573253">
                  <a:extLst>
                    <a:ext uri="{9D8B030D-6E8A-4147-A177-3AD203B41FA5}">
                      <a16:colId xmlns:a16="http://schemas.microsoft.com/office/drawing/2014/main" val="23659699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b="1" dirty="0"/>
                        <a:t>Task</a:t>
                      </a:r>
                      <a:endParaRPr lang="en-ID" sz="24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:</a:t>
                      </a:r>
                      <a:endParaRPr lang="en-ID" sz="24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Membuat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telur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mata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sapi</a:t>
                      </a:r>
                      <a:endParaRPr lang="en-ID" sz="2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44030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b="1" dirty="0" err="1"/>
                        <a:t>Algoritma</a:t>
                      </a:r>
                      <a:endParaRPr lang="en-ID" sz="24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:</a:t>
                      </a:r>
                      <a:endParaRPr lang="en-ID" sz="24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ID" sz="2400" dirty="0" err="1"/>
                        <a:t>siapkan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telur</a:t>
                      </a:r>
                      <a:endParaRPr lang="en-ID" sz="2400" dirty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ID" sz="2400" dirty="0" err="1"/>
                        <a:t>tuangkan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minyak</a:t>
                      </a:r>
                      <a:r>
                        <a:rPr lang="en-ID" sz="2400" dirty="0"/>
                        <a:t> 50 ml pada pan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ID" sz="2400" dirty="0" err="1"/>
                        <a:t>nyalakan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kompor</a:t>
                      </a:r>
                      <a:endParaRPr lang="en-ID" sz="2400" dirty="0"/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ID" sz="2400" dirty="0" err="1"/>
                        <a:t>pecahkan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telur</a:t>
                      </a:r>
                      <a:r>
                        <a:rPr lang="en-ID" sz="2400" dirty="0"/>
                        <a:t> di </a:t>
                      </a:r>
                      <a:r>
                        <a:rPr lang="en-ID" sz="2400" dirty="0" err="1"/>
                        <a:t>atas</a:t>
                      </a:r>
                      <a:r>
                        <a:rPr lang="en-ID" sz="2400" dirty="0"/>
                        <a:t> pan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ID" sz="2400" dirty="0" err="1"/>
                        <a:t>balik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telur</a:t>
                      </a:r>
                      <a:r>
                        <a:rPr lang="en-ID" sz="2400" dirty="0"/>
                        <a:t> di </a:t>
                      </a:r>
                      <a:r>
                        <a:rPr lang="en-ID" sz="2400" dirty="0" err="1"/>
                        <a:t>atas</a:t>
                      </a:r>
                      <a:r>
                        <a:rPr lang="en-ID" sz="2400" dirty="0"/>
                        <a:t> pan</a:t>
                      </a: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ID" sz="2400" dirty="0" err="1"/>
                        <a:t>angkat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telur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dari</a:t>
                      </a:r>
                      <a:r>
                        <a:rPr lang="en-ID" sz="2400" dirty="0"/>
                        <a:t> pan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46936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9761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2153E-CB61-466E-AA94-986915271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Latihan I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8A031-120B-4D24-9D98-111B23D6E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26D95C-C254-41C4-9DBE-9093BDFF3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075606" cy="3864538"/>
          </a:xfrm>
        </p:spPr>
        <p:txBody>
          <a:bodyPr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nir"/>
              <a:buNone/>
            </a:pPr>
            <a:r>
              <a:rPr lang="en-US" sz="2800" b="0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Bagaimana</a:t>
            </a:r>
            <a:r>
              <a:rPr lang="en-US" sz="2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2800" b="0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membuat</a:t>
            </a:r>
            <a:r>
              <a:rPr lang="en-US" sz="2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2800" b="0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mendapatkan</a:t>
            </a:r>
            <a:r>
              <a:rPr lang="en-US" sz="2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2 liter air </a:t>
            </a:r>
            <a:r>
              <a:rPr lang="en-US" sz="2800" b="0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apabila</a:t>
            </a:r>
            <a:r>
              <a:rPr lang="en-US" sz="2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2800" b="0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kita</a:t>
            </a:r>
            <a:r>
              <a:rPr lang="en-US" sz="2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2800" b="0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memiliki</a:t>
            </a:r>
            <a:r>
              <a:rPr lang="en-US" sz="2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2 ember </a:t>
            </a:r>
            <a:r>
              <a:rPr lang="en-US" sz="2800" b="0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berukuran</a:t>
            </a:r>
            <a:r>
              <a:rPr lang="en-US" sz="2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4 dan 3 liter?</a:t>
            </a:r>
            <a:endParaRPr lang="en-US" dirty="0"/>
          </a:p>
        </p:txBody>
      </p:sp>
      <p:pic>
        <p:nvPicPr>
          <p:cNvPr id="1026" name="Picture 2" descr="hansgrohe Sink mixers: Tecturis S, Single-Hole Faucet 80 with Pop-Up Drain,  1.2 GPM, Art. no. 73302001">
            <a:extLst>
              <a:ext uri="{FF2B5EF4-FFF2-40B4-BE49-F238E27FC236}">
                <a16:creationId xmlns:a16="http://schemas.microsoft.com/office/drawing/2014/main" id="{0E29E9A3-CD28-4F39-B8D4-E30A92DB8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34" y="3226107"/>
            <a:ext cx="1814435" cy="2729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lastic Bucket (10L) - HTSPlus">
            <a:extLst>
              <a:ext uri="{FF2B5EF4-FFF2-40B4-BE49-F238E27FC236}">
                <a16:creationId xmlns:a16="http://schemas.microsoft.com/office/drawing/2014/main" id="{EA700121-BE6E-4036-B14B-FA8D2B464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1" y="3361761"/>
            <a:ext cx="2880852" cy="2880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Plastic Bucket (10L) - HTSPlus">
            <a:extLst>
              <a:ext uri="{FF2B5EF4-FFF2-40B4-BE49-F238E27FC236}">
                <a16:creationId xmlns:a16="http://schemas.microsoft.com/office/drawing/2014/main" id="{87F044B7-71DA-4137-8CE2-52DA1E7847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290" y="2933340"/>
            <a:ext cx="3423010" cy="3423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31FEAB-71AC-42C7-BD34-9C63A0D1AFBD}"/>
              </a:ext>
            </a:extLst>
          </p:cNvPr>
          <p:cNvSpPr txBox="1"/>
          <p:nvPr/>
        </p:nvSpPr>
        <p:spPr>
          <a:xfrm>
            <a:off x="4584735" y="5859221"/>
            <a:ext cx="761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 liter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E3A41C-B819-4177-B238-075DA48F42C1}"/>
              </a:ext>
            </a:extLst>
          </p:cNvPr>
          <p:cNvSpPr txBox="1"/>
          <p:nvPr/>
        </p:nvSpPr>
        <p:spPr>
          <a:xfrm>
            <a:off x="6612170" y="5859221"/>
            <a:ext cx="761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4 liter</a:t>
            </a:r>
            <a:endParaRPr lang="en-ID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180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1B2D7-E07D-4BE9-8B74-171A59E4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&amp; Program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7DC10E-146A-4762-B646-3A6B0BBAD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C428847-73D9-4FEE-AD4A-77C683221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882960"/>
              </p:ext>
            </p:extLst>
          </p:nvPr>
        </p:nvGraphicFramePr>
        <p:xfrm>
          <a:off x="903749" y="4355144"/>
          <a:ext cx="10450050" cy="1005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21864">
                  <a:extLst>
                    <a:ext uri="{9D8B030D-6E8A-4147-A177-3AD203B41FA5}">
                      <a16:colId xmlns:a16="http://schemas.microsoft.com/office/drawing/2014/main" val="2028626584"/>
                    </a:ext>
                  </a:extLst>
                </a:gridCol>
                <a:gridCol w="1150374">
                  <a:extLst>
                    <a:ext uri="{9D8B030D-6E8A-4147-A177-3AD203B41FA5}">
                      <a16:colId xmlns:a16="http://schemas.microsoft.com/office/drawing/2014/main" val="1499247271"/>
                    </a:ext>
                  </a:extLst>
                </a:gridCol>
                <a:gridCol w="4377812">
                  <a:extLst>
                    <a:ext uri="{9D8B030D-6E8A-4147-A177-3AD203B41FA5}">
                      <a16:colId xmlns:a16="http://schemas.microsoft.com/office/drawing/2014/main" val="23659699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AutoNum type="arabicPeriod"/>
                      </a:pPr>
                      <a:r>
                        <a:rPr lang="en-US" sz="2000" b="0" dirty="0" err="1"/>
                        <a:t>Terima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angka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dari</a:t>
                      </a:r>
                      <a:r>
                        <a:rPr lang="en-US" sz="2000" b="0" dirty="0"/>
                        <a:t> user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AutoNum type="arabicPeriod"/>
                      </a:pPr>
                      <a:r>
                        <a:rPr lang="en-ID" sz="2000" b="0" dirty="0" err="1"/>
                        <a:t>Kalikan</a:t>
                      </a:r>
                      <a:r>
                        <a:rPr lang="en-ID" sz="2000" b="0" dirty="0"/>
                        <a:t> </a:t>
                      </a:r>
                      <a:r>
                        <a:rPr lang="en-ID" sz="2000" b="0" dirty="0" err="1"/>
                        <a:t>angka</a:t>
                      </a:r>
                      <a:r>
                        <a:rPr lang="en-ID" sz="2000" b="0" dirty="0"/>
                        <a:t> </a:t>
                      </a:r>
                      <a:r>
                        <a:rPr lang="en-ID" sz="2000" b="0" dirty="0" err="1"/>
                        <a:t>tersebut</a:t>
                      </a:r>
                      <a:r>
                        <a:rPr lang="en-ID" sz="2000" b="0" dirty="0"/>
                        <a:t> </a:t>
                      </a:r>
                      <a:r>
                        <a:rPr lang="en-ID" sz="2000" b="0" dirty="0" err="1"/>
                        <a:t>dengan</a:t>
                      </a:r>
                      <a:r>
                        <a:rPr lang="en-ID" sz="2000" b="0" dirty="0"/>
                        <a:t> 2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AutoNum type="arabicPeriod"/>
                      </a:pPr>
                      <a:r>
                        <a:rPr lang="en-ID" sz="2000" b="0" dirty="0" err="1"/>
                        <a:t>Tampilkan</a:t>
                      </a:r>
                      <a:r>
                        <a:rPr lang="en-ID" sz="2000" b="0" dirty="0"/>
                        <a:t> </a:t>
                      </a:r>
                      <a:r>
                        <a:rPr lang="en-ID" sz="2000" b="0" dirty="0" err="1"/>
                        <a:t>hasil</a:t>
                      </a:r>
                      <a:r>
                        <a:rPr lang="en-ID" sz="2000" b="0" dirty="0"/>
                        <a:t> </a:t>
                      </a:r>
                      <a:r>
                        <a:rPr lang="en-ID" sz="2000" b="0" dirty="0" err="1"/>
                        <a:t>perkalian</a:t>
                      </a:r>
                      <a:r>
                        <a:rPr lang="en-ID" sz="2000" b="0" dirty="0"/>
                        <a:t> </a:t>
                      </a:r>
                      <a:r>
                        <a:rPr lang="en-ID" sz="2000" b="0" dirty="0" err="1"/>
                        <a:t>kepada</a:t>
                      </a:r>
                      <a:r>
                        <a:rPr lang="en-ID" sz="2000" b="0" dirty="0"/>
                        <a:t> user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US" sz="2000" b="0" dirty="0"/>
                        <a:t>x = input(“</a:t>
                      </a:r>
                      <a:r>
                        <a:rPr lang="en-US" sz="2000" b="0" dirty="0" err="1"/>
                        <a:t>masukkan</a:t>
                      </a:r>
                      <a:r>
                        <a:rPr lang="en-US" sz="2000" b="0" dirty="0"/>
                        <a:t> </a:t>
                      </a:r>
                      <a:r>
                        <a:rPr lang="en-US" sz="2000" b="0" dirty="0" err="1"/>
                        <a:t>angka</a:t>
                      </a:r>
                      <a:r>
                        <a:rPr lang="en-US" sz="2000" b="0" dirty="0"/>
                        <a:t>”)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US" sz="2000" b="0" dirty="0"/>
                        <a:t>y = x * 2</a:t>
                      </a:r>
                    </a:p>
                    <a:p>
                      <a:pPr marL="457200" indent="-457200">
                        <a:buAutoNum type="arabicPeriod"/>
                      </a:pPr>
                      <a:r>
                        <a:rPr lang="en-US" sz="2000" b="0" dirty="0"/>
                        <a:t>print(y)</a:t>
                      </a:r>
                      <a:endParaRPr lang="en-ID" sz="2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44030050"/>
                  </a:ext>
                </a:extLst>
              </a:tr>
            </a:tbl>
          </a:graphicData>
        </a:graphic>
      </p:graphicFrame>
      <p:sp>
        <p:nvSpPr>
          <p:cNvPr id="6" name="Arrow: Right 5">
            <a:extLst>
              <a:ext uri="{FF2B5EF4-FFF2-40B4-BE49-F238E27FC236}">
                <a16:creationId xmlns:a16="http://schemas.microsoft.com/office/drawing/2014/main" id="{16AC8A47-AB1A-4CAE-9FBC-C2DCA3A9F603}"/>
              </a:ext>
            </a:extLst>
          </p:cNvPr>
          <p:cNvSpPr/>
          <p:nvPr/>
        </p:nvSpPr>
        <p:spPr>
          <a:xfrm>
            <a:off x="6096000" y="4741272"/>
            <a:ext cx="400665" cy="235974"/>
          </a:xfrm>
          <a:prstGeom prst="rightArrow">
            <a:avLst/>
          </a:prstGeom>
          <a:solidFill>
            <a:srgbClr val="101E3E"/>
          </a:solidFill>
          <a:ln>
            <a:solidFill>
              <a:srgbClr val="101E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6A5D4E-3DED-4C48-8071-DA6445C52B8D}"/>
              </a:ext>
            </a:extLst>
          </p:cNvPr>
          <p:cNvSpPr/>
          <p:nvPr/>
        </p:nvSpPr>
        <p:spPr>
          <a:xfrm>
            <a:off x="6916994" y="4225413"/>
            <a:ext cx="4085303" cy="127573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022436DC-DF3C-474D-AB33-7205191D62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804681"/>
              </p:ext>
            </p:extLst>
          </p:nvPr>
        </p:nvGraphicFramePr>
        <p:xfrm>
          <a:off x="903749" y="1195814"/>
          <a:ext cx="10450050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3696">
                  <a:extLst>
                    <a:ext uri="{9D8B030D-6E8A-4147-A177-3AD203B41FA5}">
                      <a16:colId xmlns:a16="http://schemas.microsoft.com/office/drawing/2014/main" val="3483035734"/>
                    </a:ext>
                  </a:extLst>
                </a:gridCol>
                <a:gridCol w="390832">
                  <a:extLst>
                    <a:ext uri="{9D8B030D-6E8A-4147-A177-3AD203B41FA5}">
                      <a16:colId xmlns:a16="http://schemas.microsoft.com/office/drawing/2014/main" val="2542316542"/>
                    </a:ext>
                  </a:extLst>
                </a:gridCol>
                <a:gridCol w="8175522">
                  <a:extLst>
                    <a:ext uri="{9D8B030D-6E8A-4147-A177-3AD203B41FA5}">
                      <a16:colId xmlns:a16="http://schemas.microsoft.com/office/drawing/2014/main" val="2397844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Coding</a:t>
                      </a:r>
                      <a:endParaRPr lang="en-ID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:</a:t>
                      </a:r>
                      <a:endParaRPr lang="en-ID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D" sz="2400" dirty="0"/>
                        <a:t>proses "</a:t>
                      </a:r>
                      <a:r>
                        <a:rPr lang="en-ID" sz="2400" dirty="0" err="1"/>
                        <a:t>menerjemahkan</a:t>
                      </a:r>
                      <a:r>
                        <a:rPr lang="en-ID" sz="2400" dirty="0"/>
                        <a:t>" </a:t>
                      </a:r>
                      <a:r>
                        <a:rPr lang="en-ID" sz="2400" dirty="0" err="1"/>
                        <a:t>algoritma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ke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dalam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bahasa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komputer</a:t>
                      </a:r>
                      <a:endParaRPr lang="en-ID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66887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Program</a:t>
                      </a:r>
                      <a:endParaRPr lang="en-ID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:</a:t>
                      </a:r>
                      <a:endParaRPr lang="en-ID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D" sz="2400" dirty="0" err="1"/>
                        <a:t>kumpulan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instruksi</a:t>
                      </a:r>
                      <a:r>
                        <a:rPr lang="en-ID" sz="2400" dirty="0"/>
                        <a:t> yang </a:t>
                      </a:r>
                      <a:r>
                        <a:rPr lang="en-ID" sz="2400" dirty="0" err="1"/>
                        <a:t>ditulis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menggunakan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bahasa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komputer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untuk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menyelesaikan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sebuah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tugas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atau</a:t>
                      </a:r>
                      <a:r>
                        <a:rPr lang="en-ID" sz="2400" dirty="0"/>
                        <a:t> </a:t>
                      </a:r>
                      <a:r>
                        <a:rPr lang="en-ID" sz="2400" dirty="0" err="1"/>
                        <a:t>masalah</a:t>
                      </a:r>
                      <a:endParaRPr lang="en-ID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4799232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6997AB1-749D-453E-A7C8-8E2C39AC61AB}"/>
              </a:ext>
            </a:extLst>
          </p:cNvPr>
          <p:cNvSpPr txBox="1"/>
          <p:nvPr/>
        </p:nvSpPr>
        <p:spPr>
          <a:xfrm>
            <a:off x="1991033" y="3552435"/>
            <a:ext cx="1224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Forte" panose="03060902040502070203" pitchFamily="66" charset="0"/>
              </a:rPr>
              <a:t>Algoritma</a:t>
            </a:r>
            <a:endParaRPr lang="en-ID" dirty="0">
              <a:latin typeface="Forte" panose="03060902040502070203" pitchFamily="66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58A74A-E2C9-43D5-A5D8-204353422A21}"/>
              </a:ext>
            </a:extLst>
          </p:cNvPr>
          <p:cNvSpPr txBox="1"/>
          <p:nvPr/>
        </p:nvSpPr>
        <p:spPr>
          <a:xfrm>
            <a:off x="5836109" y="3552435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orte" panose="03060902040502070203" pitchFamily="66" charset="0"/>
              </a:rPr>
              <a:t>Coding</a:t>
            </a:r>
            <a:endParaRPr lang="en-ID" dirty="0">
              <a:latin typeface="Forte" panose="03060902040502070203" pitchFamily="66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37BA4C-2720-41CF-8EC6-5CA2BB6DD19C}"/>
              </a:ext>
            </a:extLst>
          </p:cNvPr>
          <p:cNvSpPr txBox="1"/>
          <p:nvPr/>
        </p:nvSpPr>
        <p:spPr>
          <a:xfrm>
            <a:off x="8305081" y="3552435"/>
            <a:ext cx="1058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orte" panose="03060902040502070203" pitchFamily="66" charset="0"/>
              </a:rPr>
              <a:t>Program</a:t>
            </a:r>
            <a:endParaRPr lang="en-ID" dirty="0"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581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43BC-AC83-AD37-89B4-0A07E6B1A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err="1"/>
              <a:t>Mengenal</a:t>
            </a:r>
            <a:r>
              <a:rPr lang="en-US" sz="4800" dirty="0"/>
              <a:t> Python</a:t>
            </a:r>
          </a:p>
        </p:txBody>
      </p:sp>
    </p:spTree>
    <p:extLst>
      <p:ext uri="{BB962C8B-B14F-4D97-AF65-F5344CB8AC3E}">
        <p14:creationId xmlns:p14="http://schemas.microsoft.com/office/powerpoint/2010/main" val="57847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ource Serif Pro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ed6fb366-8322-46f3-915e-c4d037a454a9}" enabled="0" method="" siteId="{ed6fb366-8322-46f3-915e-c4d037a454a9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4672</TotalTime>
  <Words>2703</Words>
  <Application>Microsoft Office PowerPoint</Application>
  <PresentationFormat>Widescreen</PresentationFormat>
  <Paragraphs>627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7" baseType="lpstr">
      <vt:lpstr>Arial</vt:lpstr>
      <vt:lpstr>Avenir</vt:lpstr>
      <vt:lpstr>Britannic Bold</vt:lpstr>
      <vt:lpstr>Calibri</vt:lpstr>
      <vt:lpstr>Consolas</vt:lpstr>
      <vt:lpstr>Forte</vt:lpstr>
      <vt:lpstr>Lucida Console</vt:lpstr>
      <vt:lpstr>Segoe UI</vt:lpstr>
      <vt:lpstr>Source Serif Pro Black</vt:lpstr>
      <vt:lpstr>Office Theme</vt:lpstr>
      <vt:lpstr>Python for Beginners</vt:lpstr>
      <vt:lpstr>What this session is about</vt:lpstr>
      <vt:lpstr>PowerPoint Presentation</vt:lpstr>
      <vt:lpstr>First Things First</vt:lpstr>
      <vt:lpstr>Algoritma, Coding, Program</vt:lpstr>
      <vt:lpstr>Algoritma</vt:lpstr>
      <vt:lpstr>Latihan I</vt:lpstr>
      <vt:lpstr>Coding &amp; Program</vt:lpstr>
      <vt:lpstr>Mengenal Python</vt:lpstr>
      <vt:lpstr>PowerPoint Presentation</vt:lpstr>
      <vt:lpstr>Python</vt:lpstr>
      <vt:lpstr>Sintaks yang Sederhana dan Mudah Dipelajari</vt:lpstr>
      <vt:lpstr>Serbaguna dan Multiguna</vt:lpstr>
      <vt:lpstr>Komunitas Besar dan Dukungan Library</vt:lpstr>
      <vt:lpstr>Keunggulan lain</vt:lpstr>
      <vt:lpstr>Dasar-Dasar Python</vt:lpstr>
      <vt:lpstr>Top-10 Most Popular Tools</vt:lpstr>
      <vt:lpstr>Python Program vs Notebook</vt:lpstr>
      <vt:lpstr>print()</vt:lpstr>
      <vt:lpstr>Variabel</vt:lpstr>
      <vt:lpstr>Tipe Data - I</vt:lpstr>
      <vt:lpstr>Tipe Data - II</vt:lpstr>
      <vt:lpstr>Operator</vt:lpstr>
      <vt:lpstr>If-Else</vt:lpstr>
      <vt:lpstr>Latihan II</vt:lpstr>
      <vt:lpstr>Latihan III</vt:lpstr>
      <vt:lpstr>Function</vt:lpstr>
      <vt:lpstr>Function</vt:lpstr>
      <vt:lpstr>Library</vt:lpstr>
      <vt:lpstr>Latihan IV</vt:lpstr>
      <vt:lpstr>Membuat Program Sederhana</vt:lpstr>
      <vt:lpstr>Fungsi Interaksi: input()</vt:lpstr>
      <vt:lpstr>Program Identifikasi Angka Ganjil/Genap</vt:lpstr>
      <vt:lpstr>Program dengan Navigasi</vt:lpstr>
      <vt:lpstr>Program dengan Navigasi</vt:lpstr>
      <vt:lpstr>Challenge for later: Improved Version of Program dengan Navigasi</vt:lpstr>
      <vt:lpstr>Membuat Program Berbasis Web</vt:lpstr>
      <vt:lpstr>Streamlit</vt:lpstr>
      <vt:lpstr>Apa Saja yang Bisa Dibuat di Streamlit?</vt:lpstr>
      <vt:lpstr>Uji Coba Streamlit: text</vt:lpstr>
      <vt:lpstr>Uji Coba Streamlit: text + image</vt:lpstr>
      <vt:lpstr>Uji Coba Streamlit: text + column + button + image</vt:lpstr>
      <vt:lpstr>Program Belanja Online</vt:lpstr>
      <vt:lpstr>Extra: Deploy Streamlit App</vt:lpstr>
      <vt:lpstr>How</vt:lpstr>
      <vt:lpstr>What’s Next to Learn</vt:lpstr>
      <vt:lpstr>Saran Pembelajaran Selanjutnya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Konsep dan Peran SI &amp; TI</dc:title>
  <dc:creator>Teuku Raja Irfan Radarma</dc:creator>
  <cp:lastModifiedBy>Teuku Raja Irfan Radarma</cp:lastModifiedBy>
  <cp:revision>71</cp:revision>
  <dcterms:created xsi:type="dcterms:W3CDTF">2023-09-18T04:21:25Z</dcterms:created>
  <dcterms:modified xsi:type="dcterms:W3CDTF">2025-02-02T02:45:36Z</dcterms:modified>
</cp:coreProperties>
</file>

<file path=docProps/thumbnail.jpeg>
</file>